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 id="2147484797" r:id="rId6"/>
  </p:sldMasterIdLst>
  <p:notesMasterIdLst>
    <p:notesMasterId r:id="rId39"/>
  </p:notesMasterIdLst>
  <p:handoutMasterIdLst>
    <p:handoutMasterId r:id="rId40"/>
  </p:handoutMasterIdLst>
  <p:sldIdLst>
    <p:sldId id="258" r:id="rId7"/>
    <p:sldId id="260" r:id="rId8"/>
    <p:sldId id="1891" r:id="rId9"/>
    <p:sldId id="1864" r:id="rId10"/>
    <p:sldId id="1867" r:id="rId11"/>
    <p:sldId id="1882" r:id="rId12"/>
    <p:sldId id="264" r:id="rId13"/>
    <p:sldId id="1870" r:id="rId14"/>
    <p:sldId id="1871" r:id="rId15"/>
    <p:sldId id="1670" r:id="rId16"/>
    <p:sldId id="1635" r:id="rId17"/>
    <p:sldId id="1872" r:id="rId18"/>
    <p:sldId id="1873" r:id="rId19"/>
    <p:sldId id="1876" r:id="rId20"/>
    <p:sldId id="1523" r:id="rId21"/>
    <p:sldId id="1874" r:id="rId22"/>
    <p:sldId id="1878" r:id="rId23"/>
    <p:sldId id="1877" r:id="rId24"/>
    <p:sldId id="1875" r:id="rId25"/>
    <p:sldId id="1879" r:id="rId26"/>
    <p:sldId id="1527" r:id="rId27"/>
    <p:sldId id="376" r:id="rId28"/>
    <p:sldId id="1880" r:id="rId29"/>
    <p:sldId id="1885" r:id="rId30"/>
    <p:sldId id="1886" r:id="rId31"/>
    <p:sldId id="1887" r:id="rId32"/>
    <p:sldId id="1888" r:id="rId33"/>
    <p:sldId id="1890" r:id="rId34"/>
    <p:sldId id="1884" r:id="rId35"/>
    <p:sldId id="1881" r:id="rId36"/>
    <p:sldId id="1883" r:id="rId37"/>
    <p:sldId id="1532"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Light Template" id="{A073DAE3-B461-442F-A3D3-6642BD875E45}">
          <p14:sldIdLst>
            <p14:sldId id="258"/>
            <p14:sldId id="260"/>
            <p14:sldId id="1891"/>
            <p14:sldId id="1864"/>
            <p14:sldId id="1867"/>
            <p14:sldId id="1882"/>
            <p14:sldId id="264"/>
            <p14:sldId id="1870"/>
            <p14:sldId id="1871"/>
            <p14:sldId id="1670"/>
            <p14:sldId id="1635"/>
            <p14:sldId id="1872"/>
            <p14:sldId id="1873"/>
            <p14:sldId id="1876"/>
            <p14:sldId id="1523"/>
            <p14:sldId id="1874"/>
            <p14:sldId id="1878"/>
            <p14:sldId id="1877"/>
            <p14:sldId id="1875"/>
            <p14:sldId id="1879"/>
            <p14:sldId id="1527"/>
            <p14:sldId id="376"/>
            <p14:sldId id="1880"/>
            <p14:sldId id="1885"/>
            <p14:sldId id="1886"/>
            <p14:sldId id="1887"/>
            <p14:sldId id="1888"/>
            <p14:sldId id="1890"/>
            <p14:sldId id="1884"/>
            <p14:sldId id="1881"/>
            <p14:sldId id="1883"/>
          </p14:sldIdLst>
        </p14:section>
        <p14:section name="Dark template" id="{888AB95E-1B7E-4E95-8F39-C5D0E8372BC2}">
          <p14:sldIdLst>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2F2F2F"/>
    <a:srgbClr val="F2F2F2"/>
    <a:srgbClr val="D2D2D2"/>
    <a:srgbClr val="5C2D91"/>
    <a:srgbClr val="00BCF2"/>
    <a:srgbClr val="0078D4"/>
    <a:srgbClr val="037BDA"/>
    <a:srgbClr val="1A1A1A"/>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1067" autoAdjust="0"/>
  </p:normalViewPr>
  <p:slideViewPr>
    <p:cSldViewPr snapToGrid="0">
      <p:cViewPr>
        <p:scale>
          <a:sx n="66" d="100"/>
          <a:sy n="66" d="100"/>
        </p:scale>
        <p:origin x="900" y="-462"/>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51" d="100"/>
          <a:sy n="51" d="100"/>
        </p:scale>
        <p:origin x="269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8/7/2022 6:02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8/7/2022 5:53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https://docs.microsoft.com/en-us/learn/modules/learn-pr/language/react-get-started/ </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t>At this point, it is important to streamline and our learning process. There are key features that needs our attentions right now.</a:t>
            </a:r>
          </a:p>
          <a:p>
            <a:pPr marL="228600" indent="-228600">
              <a:buAutoNum type="arabicPeriod"/>
            </a:pPr>
            <a:r>
              <a:rPr lang="en-US" sz="800" dirty="0"/>
              <a:t>Sidebar (</a:t>
            </a:r>
            <a:r>
              <a:rPr lang="en-US" sz="800" b="1" dirty="0"/>
              <a:t>red rectangle</a:t>
            </a:r>
            <a:r>
              <a:rPr lang="en-US" sz="800" dirty="0"/>
              <a:t>): At the sidebar is where the source control tab live.</a:t>
            </a:r>
          </a:p>
          <a:p>
            <a:pPr marL="228600" indent="-228600">
              <a:buAutoNum type="arabicPeriod"/>
            </a:pPr>
            <a:r>
              <a:rPr lang="en-US" sz="800" dirty="0"/>
              <a:t>Source Control Tab (</a:t>
            </a:r>
            <a:r>
              <a:rPr lang="en-US" sz="800" b="1" dirty="0"/>
              <a:t>Orange circle</a:t>
            </a:r>
            <a:r>
              <a:rPr lang="en-US" sz="800" dirty="0"/>
              <a:t>) and its extension </a:t>
            </a:r>
            <a:r>
              <a:rPr lang="en-US" sz="800" b="1" i="1" dirty="0"/>
              <a:t>(blue region)</a:t>
            </a:r>
          </a:p>
          <a:p>
            <a:pPr marL="228600" indent="-228600">
              <a:buAutoNum type="arabicPeriod"/>
            </a:pPr>
            <a:r>
              <a:rPr lang="en-US" sz="800" dirty="0"/>
              <a:t>Command </a:t>
            </a:r>
            <a:r>
              <a:rPr lang="en-US" sz="800" dirty="0" err="1"/>
              <a:t>Pallette</a:t>
            </a:r>
            <a:r>
              <a:rPr lang="en-US" sz="800" dirty="0"/>
              <a:t> (</a:t>
            </a:r>
            <a:r>
              <a:rPr lang="en-US" sz="800" b="1" i="1" dirty="0"/>
              <a:t>red curve</a:t>
            </a:r>
            <a:r>
              <a:rPr lang="en-US" sz="800" dirty="0"/>
              <a:t>). The curve connect the command to open the pallets. Go to view to open it without the command.</a:t>
            </a:r>
          </a:p>
        </p:txBody>
      </p:sp>
      <p:sp>
        <p:nvSpPr>
          <p:cNvPr id="6" name="Slide Number Placeholder 5"/>
          <p:cNvSpPr>
            <a:spLocks noGrp="1"/>
          </p:cNvSpPr>
          <p:nvPr>
            <p:ph type="sldNum" sz="quarter" idx="12"/>
          </p:nvPr>
        </p:nvSpPr>
        <p:spPr/>
        <p:txBody>
          <a:bodyPr/>
          <a:lstStyle/>
          <a:p>
            <a:fld id="{B4008EB6-D09E-4580-8CD6-DDB14511944F}" type="slidenum">
              <a:rPr lang="en-US" smtClean="0"/>
              <a:pPr/>
              <a:t>11</a:t>
            </a:fld>
            <a:endParaRPr lang="en-US" dirty="0"/>
          </a:p>
        </p:txBody>
      </p:sp>
      <p:sp>
        <p:nvSpPr>
          <p:cNvPr id="10" name="Date Placeholder 9"/>
          <p:cNvSpPr>
            <a:spLocks noGrp="1"/>
          </p:cNvSpPr>
          <p:nvPr>
            <p:ph type="dt" idx="13"/>
          </p:nvPr>
        </p:nvSpPr>
        <p:spPr/>
        <p:txBody>
          <a:bodyPr/>
          <a:lstStyle/>
          <a:p>
            <a:fld id="{1D9BFF88-B9B5-4B68-BAE1-09ACB5D03C54}" type="datetime8">
              <a:rPr lang="en-US" smtClean="0"/>
              <a:t>8/7/2022 5:53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folder will be house of everything for this workshop. By clicking the initialize repository. This will gives git ability to track our project by creating .git file inside the current working directory.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950059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opening the empty folder. Clicking the 1 will open up the extension to click the 2 and boom finally gives the expected result if git initially install correctly. Notice the yellow rectangle at the right hand side. It shows the branch created by default for us by git.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24321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Roboto" panose="02000000000000000000" pitchFamily="2" charset="0"/>
              </a:rPr>
              <a:t>a branch is a new/separate version of the main repository.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54513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Basically, this is to discuss what the actions we can perform on the branches of the repository. Press CTRL + SHIFT + P then type </a:t>
            </a:r>
            <a:r>
              <a:rPr lang="en-US" b="1" i="1" dirty="0"/>
              <a:t>branch</a:t>
            </a:r>
            <a:r>
              <a:rPr lang="en-US" dirty="0"/>
              <a:t> into the command palette to see all the actions that can be performed on the branch. Or otherwise use the button in the red tag to carry out all the actions.</a:t>
            </a:r>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8/7/2022 5:53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15</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Red circle is to stage the code edited (it is the process of adding it to the index head temporarily). It </a:t>
            </a:r>
            <a:r>
              <a:rPr lang="en-US" b="0" i="0" dirty="0">
                <a:solidFill>
                  <a:srgbClr val="606C71"/>
                </a:solidFill>
                <a:effectLst/>
                <a:latin typeface="Open Sans" panose="020B0606030504020204" pitchFamily="34" charset="0"/>
              </a:rPr>
              <a:t>adds file contents to the index(staging). This is the temporary addition of the contents into the staging environment. This command updates the index using the current content found in the working tree, to prepare the content staged for the next commit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8/7/2022 5:53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209203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The yellow box is to commit and add it permanently to the head. This required a commit message which is description of what is being added to source code. </a:t>
            </a:r>
            <a:r>
              <a:rPr lang="en-US" b="0" i="0" dirty="0">
                <a:solidFill>
                  <a:srgbClr val="606C71"/>
                </a:solidFill>
                <a:effectLst/>
                <a:latin typeface="Open Sans" panose="020B0606030504020204" pitchFamily="34" charset="0"/>
              </a:rPr>
              <a:t>This record changes permanently to the repository.</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8/7/2022 5:53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3473022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0" i="0" dirty="0">
                <a:solidFill>
                  <a:srgbClr val="606C71"/>
                </a:solidFill>
                <a:effectLst/>
                <a:latin typeface="Open Sans" panose="020B0606030504020204" pitchFamily="34" charset="0"/>
              </a:rPr>
              <a:t>This manage set of tracked repositories. Manage the set of repositories (“remotes”) whose branches you track.</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8/7/2022 5:53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18</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9074561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i="0" dirty="0">
                <a:solidFill>
                  <a:schemeClr val="tx1"/>
                </a:solidFill>
                <a:effectLst/>
                <a:latin typeface="Roboto" panose="02000000000000000000" pitchFamily="2" charset="0"/>
              </a:rPr>
              <a:t>Probably for organization repositories, certain organization members. Organization owners always have access to every repository created in an organization.</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8/7/2022 5:53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19</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17533958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b="0" i="0" dirty="0">
                <a:solidFill>
                  <a:schemeClr val="tx1"/>
                </a:solidFill>
                <a:effectLst/>
                <a:latin typeface="Open Sans" panose="020B0606030504020204" pitchFamily="34" charset="0"/>
              </a:rPr>
              <a:t>It creates remote-tracking branches for each branch in the cloned repository (visible using git branch –remotes), and creates and checks out an initial branch that is forked from the cloned repository’s currently active branch.</a:t>
            </a:r>
            <a:br>
              <a:rPr lang="en-US" b="0" i="0" dirty="0">
                <a:solidFill>
                  <a:schemeClr val="tx1"/>
                </a:solidFill>
                <a:effectLst/>
                <a:latin typeface="Open Sans" panose="020B0606030504020204" pitchFamily="34" charset="0"/>
              </a:rPr>
            </a:b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06C18626-F474-479E-937A-543AA55347B1}" type="datetime8">
              <a:rPr lang="en-US" smtClean="0"/>
              <a:t>8/7/2022 5:53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20</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3833692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Microsoft Learn Student Ambassadors Workshop. Today date &lt;07-08-2022&gt;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8/7/2022 6:28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837654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demonstrate all this tasks in VS Code!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11922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This is your time to win your swags. I will be creating an answer sheet in the chat section and all answers within the start and end of the answer sheet will be considered. The team will be reaching out to the winners with their prizes.</a:t>
            </a:r>
          </a:p>
          <a:p>
            <a:endParaRPr lang="en-US" dirty="0"/>
          </a:p>
          <a:p>
            <a:r>
              <a:rPr lang="en-US" dirty="0"/>
              <a:t>Never try a question more than once</a:t>
            </a:r>
            <a:endParaRPr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777980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517993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1719951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27417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56834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84516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7256076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47336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of discussion for today is &lt;Title&gt; and I will be your host and facilitator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8150762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any other handles and hash tags here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8/7/2022 6:30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6345482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8/7/2022 5:53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answer is that, this is for everyone beginner, intermediate and advance developer. VS Code is designed to run everywhere and for everyone as we will see in a bit. If you are running Windows, Linux or even MacOS, if you are a web developer, ML/AI engineer, Data Science (</a:t>
            </a:r>
            <a:r>
              <a:rPr lang="en-US" dirty="0" err="1"/>
              <a:t>Jupyter</a:t>
            </a:r>
            <a:r>
              <a:rPr lang="en-US" dirty="0"/>
              <a:t> Notebook), Android developer and even content writers.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1095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simple requisite is having all this running on our computer. We will not spend time going through the process of doing all this. I will be adding a link to do all this at the end of this presentation. Follow along, you will still learn a lot.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46442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rPr lang="en-US" dirty="0"/>
              <a:t>I will be showing us around VS Code interface very briefly before we deep dive into performing various Git task using the power of VS Code.</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dive deep into leveraging the power of VS Code to perform Git and GitHub tasks.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214842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beginners find it very difficult memorizing commands. While many enjoy memorizing it but the fact that they are required to execute the commands in orders is another tedious and most difficult things for many newbies and even advance users. VS Code team cover us with a built in tools that helps us eliminate the process of memorizing commands and at the same time fast and easy to use.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782905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picture at the right hand side is the VS Code at launch! According to the VS Code official page, VS Code is a</a:t>
            </a:r>
            <a:r>
              <a:rPr lang="en-US" i="1" dirty="0"/>
              <a:t> </a:t>
            </a:r>
            <a:r>
              <a:rPr lang="en-US" b="1" i="1" dirty="0">
                <a:solidFill>
                  <a:schemeClr val="tx1">
                    <a:lumMod val="85000"/>
                    <a:lumOff val="15000"/>
                  </a:schemeClr>
                </a:solidFill>
              </a:rPr>
              <a:t>free</a:t>
            </a:r>
            <a:r>
              <a:rPr lang="en-US" i="1" dirty="0"/>
              <a:t> </a:t>
            </a:r>
            <a:r>
              <a:rPr lang="en-US" dirty="0"/>
              <a:t>tool that is use to </a:t>
            </a:r>
            <a:r>
              <a:rPr lang="en-US" b="1" i="1" dirty="0"/>
              <a:t>edit</a:t>
            </a:r>
            <a:r>
              <a:rPr lang="en-US" dirty="0"/>
              <a:t> codes, </a:t>
            </a:r>
            <a:r>
              <a:rPr lang="en-US" b="1" i="1" dirty="0"/>
              <a:t>refactor</a:t>
            </a:r>
            <a:r>
              <a:rPr lang="en-US" dirty="0"/>
              <a:t> codes, it is </a:t>
            </a:r>
            <a:r>
              <a:rPr lang="en-US" b="1" i="1" dirty="0"/>
              <a:t>open source and multi-platform. </a:t>
            </a:r>
            <a:r>
              <a:rPr lang="en-US" b="0" i="0" dirty="0"/>
              <a:t>Which means it runs on Windows, Linux and MacOS. It is free because you don’t have to pay a dime to start using VS Code. Visit the official page, download and start using it to do magic.</a:t>
            </a:r>
            <a:endParaRPr lang="en-US" b="1" i="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8/7/2022 5:53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58519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emf"/></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Master" Target="../slideMasters/slideMaster3.xml"/><Relationship Id="rId4" Type="http://schemas.openxmlformats.org/officeDocument/2006/relationships/image" Target="../media/image13.sv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picture containing meter&#10;&#10;Description automatically generated">
            <a:extLst>
              <a:ext uri="{FF2B5EF4-FFF2-40B4-BE49-F238E27FC236}">
                <a16:creationId xmlns:a16="http://schemas.microsoft.com/office/drawing/2014/main" id="{08877C49-379C-4530-89DA-E5FB27C7DDFE}"/>
              </a:ext>
            </a:extLst>
          </p:cNvPr>
          <p:cNvPicPr>
            <a:picLocks noChangeAspect="1"/>
          </p:cNvPicPr>
          <p:nvPr userDrawn="1"/>
        </p:nvPicPr>
        <p:blipFill rotWithShape="1">
          <a:blip r:embed="rId2"/>
          <a:srcRect l="51535" t="20885" r="1924" b="7746"/>
          <a:stretch/>
        </p:blipFill>
        <p:spPr>
          <a:xfrm>
            <a:off x="0" y="0"/>
            <a:ext cx="12192000" cy="6858000"/>
          </a:xfrm>
          <a:prstGeom prst="rect">
            <a:avLst/>
          </a:prstGeom>
        </p:spPr>
      </p:pic>
    </p:spTree>
    <p:extLst>
      <p:ext uri="{BB962C8B-B14F-4D97-AF65-F5344CB8AC3E}">
        <p14:creationId xmlns:p14="http://schemas.microsoft.com/office/powerpoint/2010/main" val="3091831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2160" userDrawn="1">
          <p15:clr>
            <a:srgbClr val="FBAE40"/>
          </p15:clr>
        </p15:guide>
        <p15:guide id="5"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6415E271-3B4B-422B-BBB7-732E9892FAC5}"/>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883678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291199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089844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498678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85486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782189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825863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2917922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62865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1964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7283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7495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6556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289457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31841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2866502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userDrawn="1">
          <p15:clr>
            <a:srgbClr val="C35EA4"/>
          </p15:clr>
        </p15:guide>
        <p15:guide id="11" pos="2993">
          <p15:clr>
            <a:srgbClr val="5ACBF0"/>
          </p15:clr>
        </p15:guide>
        <p15:guide id="12" pos="3543"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89229390"/>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p15:clr>
            <a:srgbClr val="FBAE40"/>
          </p15:clr>
        </p15:guide>
        <p15:guide id="6" pos="2991">
          <p15:clr>
            <a:srgbClr val="5ACBF0"/>
          </p15:clr>
        </p15:guide>
        <p15:guide id="7" pos="3728" userDrawn="1">
          <p15:clr>
            <a:srgbClr val="C35EA4"/>
          </p15:clr>
        </p15:guide>
        <p15:guide id="8" pos="3544"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95124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userDrawn="1">
          <p15:clr>
            <a:srgbClr val="C35EA4"/>
          </p15:clr>
        </p15:guide>
        <p15:guide id="5" pos="2993">
          <p15:clr>
            <a:srgbClr val="5ACBF0"/>
          </p15:clr>
        </p15:guide>
        <p15:guide id="6" pos="3547" userDrawn="1">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tx1"/>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A8638A5-F250-4F13-8367-9EF5EEBD9BB1}"/>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4" name="Picture 3" descr="A picture containing food, drawing, plate&#10;&#10;Description automatically generated">
            <a:extLst>
              <a:ext uri="{FF2B5EF4-FFF2-40B4-BE49-F238E27FC236}">
                <a16:creationId xmlns:a16="http://schemas.microsoft.com/office/drawing/2014/main" id="{732181C1-02C8-4170-8050-04F95DCD6088}"/>
              </a:ext>
            </a:extLst>
          </p:cNvPr>
          <p:cNvPicPr>
            <a:picLocks noChangeAspect="1"/>
          </p:cNvPicPr>
          <p:nvPr userDrawn="1"/>
        </p:nvPicPr>
        <p:blipFill>
          <a:blip r:embed="rId3"/>
          <a:stretch>
            <a:fillRect/>
          </a:stretch>
        </p:blipFill>
        <p:spPr>
          <a:xfrm>
            <a:off x="587376" y="595948"/>
            <a:ext cx="2132954" cy="40233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4702311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userDrawn="1">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6DDEDED-E833-4EEC-B013-F77EC5C26ED8}"/>
              </a:ext>
            </a:extLst>
          </p:cNvPr>
          <p:cNvSpPr>
            <a:spLocks noGrp="1"/>
          </p:cNvSpPr>
          <p:nvPr>
            <p:ph type="title" hasCustomPrompt="1"/>
          </p:nvPr>
        </p:nvSpPr>
        <p:spPr>
          <a:xfrm>
            <a:off x="585216" y="30118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9" name="Text Placeholder 4">
            <a:extLst>
              <a:ext uri="{FF2B5EF4-FFF2-40B4-BE49-F238E27FC236}">
                <a16:creationId xmlns:a16="http://schemas.microsoft.com/office/drawing/2014/main" id="{C3AC5816-9323-4710-BEBB-A91B469F8643}"/>
              </a:ext>
            </a:extLst>
          </p:cNvPr>
          <p:cNvSpPr>
            <a:spLocks noGrp="1"/>
          </p:cNvSpPr>
          <p:nvPr>
            <p:ph type="body" sz="quarter" idx="12" hasCustomPrompt="1"/>
          </p:nvPr>
        </p:nvSpPr>
        <p:spPr>
          <a:xfrm>
            <a:off x="594594" y="36318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12" name="Picture 11">
            <a:extLst>
              <a:ext uri="{FF2B5EF4-FFF2-40B4-BE49-F238E27FC236}">
                <a16:creationId xmlns:a16="http://schemas.microsoft.com/office/drawing/2014/main" id="{5EDCF80E-6B7F-428C-A2FD-CBB8DE40FA6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9CDF55C9-7B02-489C-84E0-60C286D78290}"/>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D5A1E839-872B-4CB0-B625-2E6BC8340D9E}"/>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rgbClr val="F2F2F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3011819"/>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94594" y="3631794"/>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BFC04202-EF83-4A58-A8C3-81980398E47D}"/>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1A81DB7E-2194-434F-8442-CBD92D624918}"/>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CCEDED28-6C83-45F6-A2AE-AEA0D37D47A3}"/>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_1">
    <p:bg>
      <p:bgPr>
        <a:solidFill>
          <a:srgbClr val="FFFFFF"/>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4" name="Title 1">
            <a:extLst>
              <a:ext uri="{FF2B5EF4-FFF2-40B4-BE49-F238E27FC236}">
                <a16:creationId xmlns:a16="http://schemas.microsoft.com/office/drawing/2014/main" id="{6AF7D8B5-60D9-4A85-B6AC-AB2808C513AA}"/>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spTree>
    <p:extLst>
      <p:ext uri="{BB962C8B-B14F-4D97-AF65-F5344CB8AC3E}">
        <p14:creationId xmlns:p14="http://schemas.microsoft.com/office/powerpoint/2010/main" val="2980851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206F3868-20C5-4830-B17D-6B8C97A93A75}"/>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407372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_2">
    <p:bg>
      <p:bgPr>
        <a:solidFill>
          <a:srgbClr val="E6E6E6"/>
        </a:solidFill>
        <a:effectLst/>
      </p:bgPr>
    </p:bg>
    <p:spTree>
      <p:nvGrpSpPr>
        <p:cNvPr id="1" name=""/>
        <p:cNvGrpSpPr/>
        <p:nvPr/>
      </p:nvGrpSpPr>
      <p:grpSpPr>
        <a:xfrm>
          <a:off x="0" y="0"/>
          <a:ext cx="0" cy="0"/>
          <a:chOff x="0" y="0"/>
          <a:chExt cx="0" cy="0"/>
        </a:xfrm>
      </p:grpSpPr>
      <p:pic>
        <p:nvPicPr>
          <p:cNvPr id="7" name="Picture 6" descr="A picture containing meter&#10;&#10;Description automatically generated">
            <a:extLst>
              <a:ext uri="{FF2B5EF4-FFF2-40B4-BE49-F238E27FC236}">
                <a16:creationId xmlns:a16="http://schemas.microsoft.com/office/drawing/2014/main" id="{3657F403-5530-4721-9A70-6AAA056C5EAE}"/>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pic>
        <p:nvPicPr>
          <p:cNvPr id="5" name="Picture 4">
            <a:extLst>
              <a:ext uri="{FF2B5EF4-FFF2-40B4-BE49-F238E27FC236}">
                <a16:creationId xmlns:a16="http://schemas.microsoft.com/office/drawing/2014/main" id="{D09DFFD1-BA11-46AD-ADEB-22CFF7148C4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932699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_3">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A97FDC0C-A1E0-42E3-A6E6-4DC516B1ECF5}"/>
              </a:ext>
            </a:extLst>
          </p:cNvPr>
          <p:cNvPicPr>
            <a:picLocks noChangeAspect="1"/>
          </p:cNvPicPr>
          <p:nvPr userDrawn="1"/>
        </p:nvPicPr>
        <p:blipFill rotWithShape="1">
          <a:blip r:embed="rId2"/>
          <a:srcRect l="25163" t="-6474" r="8596" b="10240"/>
          <a:stretch/>
        </p:blipFill>
        <p:spPr>
          <a:xfrm>
            <a:off x="533400" y="729314"/>
            <a:ext cx="12192000" cy="6496986"/>
          </a:xfrm>
          <a:prstGeom prst="rect">
            <a:avLst/>
          </a:prstGeom>
        </p:spPr>
      </p:pic>
      <p:pic>
        <p:nvPicPr>
          <p:cNvPr id="5" name="Picture 4" descr="A picture containing food, drawing, plate&#10;&#10;Description automatically generated">
            <a:extLst>
              <a:ext uri="{FF2B5EF4-FFF2-40B4-BE49-F238E27FC236}">
                <a16:creationId xmlns:a16="http://schemas.microsoft.com/office/drawing/2014/main" id="{793ABA5D-327F-422E-A0DB-8C1167D731A0}"/>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9098319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90237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62577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4312815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1">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0712E43-0ECA-47E9-BF15-501D117A36B8}"/>
              </a:ext>
            </a:extLst>
          </p:cNvPr>
          <p:cNvPicPr>
            <a:picLocks noChangeAspect="1"/>
          </p:cNvPicPr>
          <p:nvPr userDrawn="1"/>
        </p:nvPicPr>
        <p:blipFill rotWithShape="1">
          <a:blip r:embed="rId2"/>
          <a:srcRect l="52143" t="22177" r="2188" b="7791"/>
          <a:stretch/>
        </p:blipFill>
        <p:spPr>
          <a:xfrm>
            <a:off x="0" y="0"/>
            <a:ext cx="12192000" cy="6857999"/>
          </a:xfrm>
          <a:prstGeom prst="rect">
            <a:avLst/>
          </a:prstGeom>
        </p:spPr>
      </p:pic>
    </p:spTree>
    <p:extLst>
      <p:ext uri="{BB962C8B-B14F-4D97-AF65-F5344CB8AC3E}">
        <p14:creationId xmlns:p14="http://schemas.microsoft.com/office/powerpoint/2010/main" val="214883183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2">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C703E829-F7D2-4CD8-9BC7-B89E16376882}"/>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C0D3ED0C-7E34-4CCF-B7D1-D2832F24DFB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74004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3">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7AB98C-3D65-4B37-98D9-D5EA9098B772}"/>
              </a:ext>
            </a:extLst>
          </p:cNvPr>
          <p:cNvPicPr>
            <a:picLocks noChangeAspect="1"/>
          </p:cNvPicPr>
          <p:nvPr userDrawn="1"/>
        </p:nvPicPr>
        <p:blipFill>
          <a:blip r:embed="rId2"/>
          <a:srcRect/>
          <a:stretch/>
        </p:blipFill>
        <p:spPr>
          <a:xfrm>
            <a:off x="0" y="6017392"/>
            <a:ext cx="12192000" cy="257996"/>
          </a:xfrm>
          <a:prstGeom prst="rect">
            <a:avLst/>
          </a:prstGeom>
        </p:spPr>
      </p:pic>
      <p:sp>
        <p:nvSpPr>
          <p:cNvPr id="6" name="Title 1">
            <a:extLst>
              <a:ext uri="{FF2B5EF4-FFF2-40B4-BE49-F238E27FC236}">
                <a16:creationId xmlns:a16="http://schemas.microsoft.com/office/drawing/2014/main" id="{3DC0384E-A179-4EED-B4A2-DCEF411CCB5E}"/>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7" name="Text Placeholder 4">
            <a:extLst>
              <a:ext uri="{FF2B5EF4-FFF2-40B4-BE49-F238E27FC236}">
                <a16:creationId xmlns:a16="http://schemas.microsoft.com/office/drawing/2014/main" id="{633D10E2-7DAB-4B5C-B008-EEA4F5823B1B}"/>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8" name="Picture 7">
            <a:extLst>
              <a:ext uri="{FF2B5EF4-FFF2-40B4-BE49-F238E27FC236}">
                <a16:creationId xmlns:a16="http://schemas.microsoft.com/office/drawing/2014/main" id="{1F81F8FE-0592-4EF1-90D8-AB0581608721}"/>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323150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2F2F2F"/>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979C710C-6494-4906-B8FD-9067630E1E97}"/>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B71ECF19-0181-4391-B473-2CD7E4C66476}"/>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Picture 5">
            <a:extLst>
              <a:ext uri="{FF2B5EF4-FFF2-40B4-BE49-F238E27FC236}">
                <a16:creationId xmlns:a16="http://schemas.microsoft.com/office/drawing/2014/main" id="{4C57A6DD-C7DA-4490-9706-D789A8D72FF4}"/>
              </a:ext>
            </a:extLst>
          </p:cNvPr>
          <p:cNvPicPr>
            <a:picLocks noChangeAspect="1"/>
          </p:cNvPicPr>
          <p:nvPr userDrawn="1"/>
        </p:nvPicPr>
        <p:blipFill rotWithShape="1">
          <a:blip r:embed="rId2"/>
          <a:srcRect l="25667" r="8654" b="9964"/>
          <a:stretch/>
        </p:blipFill>
        <p:spPr>
          <a:xfrm>
            <a:off x="-1" y="727289"/>
            <a:ext cx="12192001" cy="6130711"/>
          </a:xfrm>
          <a:prstGeom prst="rect">
            <a:avLst/>
          </a:prstGeom>
        </p:spPr>
      </p:pic>
      <p:pic>
        <p:nvPicPr>
          <p:cNvPr id="7" name="Picture 6">
            <a:extLst>
              <a:ext uri="{FF2B5EF4-FFF2-40B4-BE49-F238E27FC236}">
                <a16:creationId xmlns:a16="http://schemas.microsoft.com/office/drawing/2014/main" id="{3951EA16-AD1D-4E1F-909F-1D5C16E47A7B}"/>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1567015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alkin 4">
    <p:bg>
      <p:bgPr>
        <a:solidFill>
          <a:srgbClr val="E6E6E6"/>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meter&#10;&#10;Description automatically generated">
            <a:extLst>
              <a:ext uri="{FF2B5EF4-FFF2-40B4-BE49-F238E27FC236}">
                <a16:creationId xmlns:a16="http://schemas.microsoft.com/office/drawing/2014/main" id="{6BD5228B-DB0F-46DB-85CA-145A3C2DDEDB}"/>
              </a:ext>
            </a:extLst>
          </p:cNvPr>
          <p:cNvPicPr>
            <a:picLocks noChangeAspect="1"/>
          </p:cNvPicPr>
          <p:nvPr userDrawn="1"/>
        </p:nvPicPr>
        <p:blipFill rotWithShape="1">
          <a:blip r:embed="rId2"/>
          <a:srcRect l="25738" t="-1894" r="8816" b="10381"/>
          <a:stretch/>
        </p:blipFill>
        <p:spPr>
          <a:xfrm>
            <a:off x="1" y="604414"/>
            <a:ext cx="12192000" cy="6253586"/>
          </a:xfrm>
          <a:prstGeom prst="rect">
            <a:avLst/>
          </a:prstGeom>
        </p:spPr>
      </p:pic>
      <p:pic>
        <p:nvPicPr>
          <p:cNvPr id="8" name="Picture 7">
            <a:extLst>
              <a:ext uri="{FF2B5EF4-FFF2-40B4-BE49-F238E27FC236}">
                <a16:creationId xmlns:a16="http://schemas.microsoft.com/office/drawing/2014/main" id="{BAB248D0-EB9E-45FD-BD56-CDC59AA53214}"/>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075878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DF1801C5-48C1-4410-9802-372288452F7C}"/>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9984908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amp;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pic>
        <p:nvPicPr>
          <p:cNvPr id="5" name="Picture 4">
            <a:extLst>
              <a:ext uri="{FF2B5EF4-FFF2-40B4-BE49-F238E27FC236}">
                <a16:creationId xmlns:a16="http://schemas.microsoft.com/office/drawing/2014/main" id="{6225435C-39E0-455B-B47A-B7A61368131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47935B10-C9C6-4D31-9ADF-71FD9B8F569F}"/>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195EFA4C-C99E-470A-A53F-6ED184525E57}"/>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3">
            <a:extLst>
              <a:ext uri="{FF2B5EF4-FFF2-40B4-BE49-F238E27FC236}">
                <a16:creationId xmlns:a16="http://schemas.microsoft.com/office/drawing/2014/main" id="{ED1B35D5-2535-4483-84C7-07873C0F3216}"/>
              </a:ext>
            </a:extLst>
          </p:cNvPr>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00937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774A587C-C2B6-4F83-A3B7-664CE50ED254}"/>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3087507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Picture 3">
            <a:extLst>
              <a:ext uri="{FF2B5EF4-FFF2-40B4-BE49-F238E27FC236}">
                <a16:creationId xmlns:a16="http://schemas.microsoft.com/office/drawing/2014/main" id="{9AE91E89-EC0F-44C3-822D-7D4DD66B4E21}"/>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Tree>
    <p:extLst>
      <p:ext uri="{BB962C8B-B14F-4D97-AF65-F5344CB8AC3E}">
        <p14:creationId xmlns:p14="http://schemas.microsoft.com/office/powerpoint/2010/main" val="2682201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5">
    <p:bg>
      <p:bgPr>
        <a:solidFill>
          <a:srgbClr val="F2F2F2"/>
        </a:solidFill>
        <a:effectLst/>
      </p:bgPr>
    </p:bg>
    <p:spTree>
      <p:nvGrpSpPr>
        <p:cNvPr id="1" name=""/>
        <p:cNvGrpSpPr/>
        <p:nvPr/>
      </p:nvGrpSpPr>
      <p:grpSpPr>
        <a:xfrm>
          <a:off x="0" y="0"/>
          <a:ext cx="0" cy="0"/>
          <a:chOff x="0" y="0"/>
          <a:chExt cx="0" cy="0"/>
        </a:xfrm>
      </p:grpSpPr>
      <p:pic>
        <p:nvPicPr>
          <p:cNvPr id="10" name="Picture 9" descr="A picture containing meter&#10;&#10;Description automatically generated">
            <a:extLst>
              <a:ext uri="{FF2B5EF4-FFF2-40B4-BE49-F238E27FC236}">
                <a16:creationId xmlns:a16="http://schemas.microsoft.com/office/drawing/2014/main" id="{C57AB98C-3D65-4B37-98D9-D5EA9098B772}"/>
              </a:ext>
            </a:extLst>
          </p:cNvPr>
          <p:cNvPicPr>
            <a:picLocks noChangeAspect="1"/>
          </p:cNvPicPr>
          <p:nvPr userDrawn="1"/>
        </p:nvPicPr>
        <p:blipFill rotWithShape="1">
          <a:blip r:embed="rId2"/>
          <a:srcRect l="25163" t="-6474" r="8596" b="10240"/>
          <a:stretch/>
        </p:blipFill>
        <p:spPr>
          <a:xfrm>
            <a:off x="0" y="361014"/>
            <a:ext cx="12192000" cy="6496986"/>
          </a:xfrm>
          <a:prstGeom prst="rect">
            <a:avLst/>
          </a:prstGeom>
        </p:spPr>
      </p:pic>
      <p:sp>
        <p:nvSpPr>
          <p:cNvPr id="11" name="Title 1">
            <a:extLst>
              <a:ext uri="{FF2B5EF4-FFF2-40B4-BE49-F238E27FC236}">
                <a16:creationId xmlns:a16="http://schemas.microsoft.com/office/drawing/2014/main" id="{44720DB8-197A-46F9-9308-F4EA3C845D02}"/>
              </a:ext>
            </a:extLst>
          </p:cNvPr>
          <p:cNvSpPr>
            <a:spLocks noGrp="1"/>
          </p:cNvSpPr>
          <p:nvPr>
            <p:ph type="title" hasCustomPrompt="1"/>
          </p:nvPr>
        </p:nvSpPr>
        <p:spPr>
          <a:xfrm>
            <a:off x="584200" y="2875002"/>
            <a:ext cx="6637867" cy="553998"/>
          </a:xfrm>
          <a:noFill/>
        </p:spPr>
        <p:txBody>
          <a:bodyPr wrap="square" lIns="0" tIns="0" rIns="0" bIns="0" anchor="b" anchorCtr="0">
            <a:spAutoFit/>
          </a:bodyPr>
          <a:lstStyle>
            <a:lvl1pPr>
              <a:defRPr sz="3600" spc="-50" baseline="0">
                <a:solidFill>
                  <a:srgbClr val="1A1A1A"/>
                </a:solidFill>
                <a:latin typeface="+mj-lt"/>
                <a:cs typeface="Segoe UI" panose="020B0502040204020203" pitchFamily="34" charset="0"/>
              </a:defRPr>
            </a:lvl1pPr>
          </a:lstStyle>
          <a:p>
            <a:r>
              <a:rPr lang="en-US" dirty="0"/>
              <a:t>Event name or presentation title </a:t>
            </a:r>
          </a:p>
        </p:txBody>
      </p:sp>
      <p:sp>
        <p:nvSpPr>
          <p:cNvPr id="12" name="Text Placeholder 4">
            <a:extLst>
              <a:ext uri="{FF2B5EF4-FFF2-40B4-BE49-F238E27FC236}">
                <a16:creationId xmlns:a16="http://schemas.microsoft.com/office/drawing/2014/main" id="{6EE72941-1039-4EEF-BADF-39923BC2573C}"/>
              </a:ext>
            </a:extLst>
          </p:cNvPr>
          <p:cNvSpPr>
            <a:spLocks noGrp="1"/>
          </p:cNvSpPr>
          <p:nvPr>
            <p:ph type="body" sz="quarter" idx="12" hasCustomPrompt="1"/>
          </p:nvPr>
        </p:nvSpPr>
        <p:spPr>
          <a:xfrm>
            <a:off x="584200" y="3543143"/>
            <a:ext cx="6655646" cy="307777"/>
          </a:xfrm>
          <a:noFill/>
        </p:spPr>
        <p:txBody>
          <a:bodyPr wrap="square" lIns="0" tIns="0" rIns="0" bIns="0">
            <a:spAutoFit/>
          </a:bodyPr>
          <a:lstStyle>
            <a:lvl1pPr marL="0" indent="0">
              <a:spcBef>
                <a:spcPts val="0"/>
              </a:spcBef>
              <a:buNone/>
              <a:defRPr sz="2000" spc="0" baseline="0">
                <a:solidFill>
                  <a:srgbClr val="1A1A1A"/>
                </a:solidFill>
                <a:latin typeface="+mn-lt"/>
                <a:cs typeface="Segoe UI" panose="020B0502040204020203" pitchFamily="34" charset="0"/>
              </a:defRPr>
            </a:lvl1pPr>
          </a:lstStyle>
          <a:p>
            <a:pPr lvl="0"/>
            <a:r>
              <a:rPr lang="en-US" dirty="0"/>
              <a:t>Speaker name or subtitle text</a:t>
            </a:r>
          </a:p>
        </p:txBody>
      </p:sp>
      <p:pic>
        <p:nvPicPr>
          <p:cNvPr id="7" name="Picture 6" descr="A picture containing food, drawing, plate&#10;&#10;Description automatically generated">
            <a:extLst>
              <a:ext uri="{FF2B5EF4-FFF2-40B4-BE49-F238E27FC236}">
                <a16:creationId xmlns:a16="http://schemas.microsoft.com/office/drawing/2014/main" id="{91AB4B28-A3CA-482A-991F-44606913488A}"/>
              </a:ext>
            </a:extLst>
          </p:cNvPr>
          <p:cNvPicPr>
            <a:picLocks noChangeAspect="1"/>
          </p:cNvPicPr>
          <p:nvPr userDrawn="1"/>
        </p:nvPicPr>
        <p:blipFill>
          <a:blip r:embed="rId3"/>
          <a:stretch>
            <a:fillRect/>
          </a:stretch>
        </p:blipFill>
        <p:spPr>
          <a:xfrm>
            <a:off x="587376" y="595948"/>
            <a:ext cx="2132954" cy="402336"/>
          </a:xfrm>
          <a:prstGeom prst="rect">
            <a:avLst/>
          </a:prstGeom>
        </p:spPr>
      </p:pic>
    </p:spTree>
    <p:extLst>
      <p:ext uri="{BB962C8B-B14F-4D97-AF65-F5344CB8AC3E}">
        <p14:creationId xmlns:p14="http://schemas.microsoft.com/office/powerpoint/2010/main" val="3117388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2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5216336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089815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30838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5117A3-E69B-4D89-A69A-EF7381798FC8}"/>
              </a:ext>
            </a:extLst>
          </p:cNvPr>
          <p:cNvSpPr>
            <a:spLocks noGrp="1"/>
          </p:cNvSpPr>
          <p:nvPr>
            <p:ph type="title" hasCustomPrompt="1"/>
          </p:nvPr>
        </p:nvSpPr>
        <p:spPr>
          <a:xfrm>
            <a:off x="585216" y="2985450"/>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7" name="Text Placeholder 4">
            <a:extLst>
              <a:ext uri="{FF2B5EF4-FFF2-40B4-BE49-F238E27FC236}">
                <a16:creationId xmlns:a16="http://schemas.microsoft.com/office/drawing/2014/main" id="{1D7B5D50-6898-43D7-ABF7-5775BC3EA8E9}"/>
              </a:ext>
            </a:extLst>
          </p:cNvPr>
          <p:cNvSpPr>
            <a:spLocks noGrp="1"/>
          </p:cNvSpPr>
          <p:nvPr>
            <p:ph type="body" sz="quarter" idx="12" hasCustomPrompt="1"/>
          </p:nvPr>
        </p:nvSpPr>
        <p:spPr>
          <a:xfrm>
            <a:off x="599283" y="3605425"/>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dirty="0"/>
              <a:t>Speaker name</a:t>
            </a:r>
          </a:p>
        </p:txBody>
      </p:sp>
      <p:pic>
        <p:nvPicPr>
          <p:cNvPr id="5" name="Picture 4">
            <a:extLst>
              <a:ext uri="{FF2B5EF4-FFF2-40B4-BE49-F238E27FC236}">
                <a16:creationId xmlns:a16="http://schemas.microsoft.com/office/drawing/2014/main" id="{B6E0ACDA-E7A1-431F-9526-000B4B6A95D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877D5DB2-26CE-4B45-A18C-B19C1FC596CC}"/>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7A5DDA8-A241-470C-8570-679C7EAC6F26}"/>
              </a:ext>
            </a:extLst>
          </p:cNvPr>
          <p:cNvPicPr>
            <a:picLocks noChangeAspect="1"/>
          </p:cNvPicPr>
          <p:nvPr userDrawn="1"/>
        </p:nvPicPr>
        <p:blipFill rotWithShape="1">
          <a:blip r:embed="rId2"/>
          <a:srcRect l="493" r="9553" b="6008"/>
          <a:stretch/>
        </p:blipFill>
        <p:spPr>
          <a:xfrm>
            <a:off x="-1" y="2184934"/>
            <a:ext cx="12192001" cy="4673066"/>
          </a:xfrm>
          <a:prstGeom prst="rect">
            <a:avLst/>
          </a:prstGeom>
        </p:spPr>
      </p:pic>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_2">
    <p:bg>
      <p:bgPr>
        <a:solidFill>
          <a:schemeClr val="tx2"/>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507A9781-335A-4D50-9C58-D8971A7B2AE2}"/>
              </a:ext>
            </a:extLst>
          </p:cNvPr>
          <p:cNvSpPr>
            <a:spLocks noGrp="1"/>
          </p:cNvSpPr>
          <p:nvPr>
            <p:ph type="title" hasCustomPrompt="1"/>
          </p:nvPr>
        </p:nvSpPr>
        <p:spPr>
          <a:xfrm>
            <a:off x="585216" y="2533527"/>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dirty="0"/>
              <a:t>Demo title</a:t>
            </a:r>
          </a:p>
        </p:txBody>
      </p:sp>
      <p:sp>
        <p:nvSpPr>
          <p:cNvPr id="8" name="Text Placeholder 4">
            <a:extLst>
              <a:ext uri="{FF2B5EF4-FFF2-40B4-BE49-F238E27FC236}">
                <a16:creationId xmlns:a16="http://schemas.microsoft.com/office/drawing/2014/main" id="{F17C6D5B-3F62-494F-A40D-0D2FB4FFC7D8}"/>
              </a:ext>
            </a:extLst>
          </p:cNvPr>
          <p:cNvSpPr>
            <a:spLocks noGrp="1"/>
          </p:cNvSpPr>
          <p:nvPr>
            <p:ph type="body" sz="quarter" idx="12" hasCustomPrompt="1"/>
          </p:nvPr>
        </p:nvSpPr>
        <p:spPr>
          <a:xfrm>
            <a:off x="585216" y="3153502"/>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1A1A1A"/>
                </a:soli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BA15FF0-CAC2-4CEA-97C4-2776059C9702}"/>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3329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Video slid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Video</a:t>
            </a:r>
          </a:p>
        </p:txBody>
      </p:sp>
      <p:pic>
        <p:nvPicPr>
          <p:cNvPr id="4" name="Picture 3">
            <a:extLst>
              <a:ext uri="{FF2B5EF4-FFF2-40B4-BE49-F238E27FC236}">
                <a16:creationId xmlns:a16="http://schemas.microsoft.com/office/drawing/2014/main" id="{0770E11A-F8D5-46DE-9768-63FFE5D3BDB9}"/>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3599559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_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1B9F52BA-3A32-48A9-ACBB-89D738320FF7}"/>
              </a:ext>
            </a:extLst>
          </p:cNvPr>
          <p:cNvPicPr>
            <a:picLocks noChangeAspect="1"/>
          </p:cNvPicPr>
          <p:nvPr userDrawn="1"/>
        </p:nvPicPr>
        <p:blipFill rotWithShape="1">
          <a:blip r:embed="rId2">
            <a:alphaModFix/>
          </a:blip>
          <a:srcRect l="28" t="-2689" r="9556" b="6157"/>
          <a:stretch/>
        </p:blipFill>
        <p:spPr>
          <a:xfrm>
            <a:off x="0" y="2083350"/>
            <a:ext cx="12192000" cy="4774650"/>
          </a:xfrm>
          <a:prstGeom prst="rect">
            <a:avLst/>
          </a:prstGeom>
        </p:spPr>
      </p:pic>
    </p:spTree>
    <p:extLst>
      <p:ext uri="{BB962C8B-B14F-4D97-AF65-F5344CB8AC3E}">
        <p14:creationId xmlns:p14="http://schemas.microsoft.com/office/powerpoint/2010/main" val="1190995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alkin 6">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406" y="2892285"/>
            <a:ext cx="7338186"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406" y="3628154"/>
            <a:ext cx="73381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A close up of a logo&#10;&#10;Description automatically generated">
            <a:extLst>
              <a:ext uri="{FF2B5EF4-FFF2-40B4-BE49-F238E27FC236}">
                <a16:creationId xmlns:a16="http://schemas.microsoft.com/office/drawing/2014/main" id="{57F79CA3-BB63-4315-8892-95BCB51C21DD}"/>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7" name="Picture 6">
            <a:extLst>
              <a:ext uri="{FF2B5EF4-FFF2-40B4-BE49-F238E27FC236}">
                <a16:creationId xmlns:a16="http://schemas.microsoft.com/office/drawing/2014/main" id="{9B4307F3-560F-46E3-BBB6-0E57A10C0230}"/>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677951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CD82180-99F3-4415-BE28-BC19A4BB2625}"/>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Click to add copy</a:t>
            </a:r>
          </a:p>
        </p:txBody>
      </p:sp>
      <p:pic>
        <p:nvPicPr>
          <p:cNvPr id="5" name="Picture 4" descr="A close up of a logo&#10;&#10;Description automatically generated">
            <a:extLst>
              <a:ext uri="{FF2B5EF4-FFF2-40B4-BE49-F238E27FC236}">
                <a16:creationId xmlns:a16="http://schemas.microsoft.com/office/drawing/2014/main" id="{1E6BB193-C413-474A-B507-F1AFD01D9B83}"/>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spTree>
    <p:extLst>
      <p:ext uri="{BB962C8B-B14F-4D97-AF65-F5344CB8AC3E}">
        <p14:creationId xmlns:p14="http://schemas.microsoft.com/office/powerpoint/2010/main" val="26103009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bg1"/>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8330E47B-22FD-4E91-BA8B-26D94063CD57}"/>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7BF58369-3B4B-410C-9C20-C22E41CBE54D}"/>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2643619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Closing logo slide">
    <p:bg>
      <p:bgPr>
        <a:solidFill>
          <a:schemeClr val="bg2"/>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337691AB-BE94-4B7B-8AA2-FA6630F3886A}"/>
              </a:ext>
            </a:extLst>
          </p:cNvPr>
          <p:cNvPicPr>
            <a:picLocks noChangeAspect="1"/>
          </p:cNvPicPr>
          <p:nvPr userDrawn="1"/>
        </p:nvPicPr>
        <p:blipFill rotWithShape="1">
          <a:blip r:embed="rId2"/>
          <a:srcRect l="25754" t="-137" r="8703" b="10286"/>
          <a:stretch/>
        </p:blipFill>
        <p:spPr>
          <a:xfrm>
            <a:off x="0" y="727289"/>
            <a:ext cx="12192000" cy="6130711"/>
          </a:xfrm>
          <a:prstGeom prst="rect">
            <a:avLst/>
          </a:prstGeom>
        </p:spPr>
      </p:pic>
      <p:pic>
        <p:nvPicPr>
          <p:cNvPr id="6" name="Picture 5">
            <a:extLst>
              <a:ext uri="{FF2B5EF4-FFF2-40B4-BE49-F238E27FC236}">
                <a16:creationId xmlns:a16="http://schemas.microsoft.com/office/drawing/2014/main" id="{D74B51E3-0317-46DE-8BB0-E934990B46F7}"/>
              </a:ext>
            </a:extLst>
          </p:cNvPr>
          <p:cNvPicPr>
            <a:picLocks noChangeAspect="1"/>
          </p:cNvPicPr>
          <p:nvPr userDrawn="1"/>
        </p:nvPicPr>
        <p:blipFill>
          <a:blip r:embed="rId3"/>
          <a:srcRect/>
          <a:stretch/>
        </p:blipFill>
        <p:spPr>
          <a:xfrm>
            <a:off x="587376" y="595948"/>
            <a:ext cx="2132954" cy="402335"/>
          </a:xfrm>
          <a:prstGeom prst="rect">
            <a:avLst/>
          </a:prstGeom>
        </p:spPr>
      </p:pic>
    </p:spTree>
    <p:extLst>
      <p:ext uri="{BB962C8B-B14F-4D97-AF65-F5344CB8AC3E}">
        <p14:creationId xmlns:p14="http://schemas.microsoft.com/office/powerpoint/2010/main" val="3182134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429437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339251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416827981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6623855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a:blip r:embed="rId2"/>
          <a:srcRect/>
          <a:stretch/>
        </p:blipFill>
        <p:spPr>
          <a:xfrm>
            <a:off x="0" y="6017392"/>
            <a:ext cx="12192000" cy="257996"/>
          </a:xfrm>
          <a:prstGeom prst="rect">
            <a:avLst/>
          </a:prstGeom>
        </p:spPr>
      </p:pic>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2275036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m="http://schemas.openxmlformats.org/officeDocument/2006/math" xmlns:w="http://schemas.openxmlformats.org/wordprocessingml/2006/main" xmlns:wp="http://schemas.openxmlformats.org/drawingml/2006/wordprocessingDrawing" xmlns:a14="http://schemas.microsoft.com/office/drawing/2010/main" xmlns:p15="http://schemas.microsoft.com/office/powerpoint/2012/main" xmlns:p159="http://schemas.microsoft.com/office/powerpoint/2015/09/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42320052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316172610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409660243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7814623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3072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16237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58537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2435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12299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a:extLst>
              <a:ext uri="{FF2B5EF4-FFF2-40B4-BE49-F238E27FC236}">
                <a16:creationId xmlns:a16="http://schemas.microsoft.com/office/drawing/2014/main" id="{10C668BD-5334-4107-80B5-F20CC371B5EE}"/>
              </a:ext>
            </a:extLst>
          </p:cNvPr>
          <p:cNvPicPr>
            <a:picLocks noChangeAspect="1"/>
          </p:cNvPicPr>
          <p:nvPr userDrawn="1"/>
        </p:nvPicPr>
        <p:blipFill rotWithShape="1">
          <a:blip r:embed="rId2"/>
          <a:srcRect l="65068" r="3128" b="-2655"/>
          <a:stretch/>
        </p:blipFill>
        <p:spPr>
          <a:xfrm rot="19139065">
            <a:off x="8891709" y="5698742"/>
            <a:ext cx="3877558" cy="264844"/>
          </a:xfrm>
          <a:prstGeom prst="rect">
            <a:avLst/>
          </a:prstGeom>
        </p:spPr>
      </p:pic>
      <p:sp>
        <p:nvSpPr>
          <p:cNvPr id="6" name="Rectangle 5">
            <a:extLst>
              <a:ext uri="{FF2B5EF4-FFF2-40B4-BE49-F238E27FC236}">
                <a16:creationId xmlns:a16="http://schemas.microsoft.com/office/drawing/2014/main" id="{F5B9A194-0050-4403-908B-C73446182F96}"/>
              </a:ext>
            </a:extLst>
          </p:cNvPr>
          <p:cNvSpPr/>
          <p:nvPr userDrawn="1"/>
        </p:nvSpPr>
        <p:spPr bwMode="auto">
          <a:xfrm>
            <a:off x="12192000" y="4307417"/>
            <a:ext cx="109538" cy="594783"/>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2A3C893-F324-4D4D-8E9D-AB7655A48AAF}"/>
              </a:ext>
            </a:extLst>
          </p:cNvPr>
          <p:cNvSpPr/>
          <p:nvPr userDrawn="1"/>
        </p:nvSpPr>
        <p:spPr bwMode="auto">
          <a:xfrm>
            <a:off x="9116483" y="6858000"/>
            <a:ext cx="1023197" cy="345432"/>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69687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92253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500316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569757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572324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68207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5672364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27157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4452749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908273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2041676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9257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7033113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4699672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946426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59859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2589275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54426087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9399467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550554435"/>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58692866"/>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54069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image" Target="../media/image1.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theme" Target="../theme/theme2.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image" Target="../media/image1.emf"/><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theme" Target="../theme/theme3.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8" Type="http://schemas.openxmlformats.org/officeDocument/2006/relationships/slideLayout" Target="../slideLayouts/slideLayout73.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1" Type="http://schemas.openxmlformats.org/officeDocument/2006/relationships/slideLayout" Target="../slideLayouts/slideLayout66.xml"/><Relationship Id="rId6"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EC85B358-AF2D-491C-A3BA-0465D8177799}"/>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779" r:id="rId1"/>
    <p:sldLayoutId id="2147484766" r:id="rId2"/>
    <p:sldLayoutId id="2147484786" r:id="rId3"/>
    <p:sldLayoutId id="2147484781" r:id="rId4"/>
    <p:sldLayoutId id="2147484782" r:id="rId5"/>
    <p:sldLayoutId id="2147484762" r:id="rId6"/>
    <p:sldLayoutId id="2147484240" r:id="rId7"/>
    <p:sldLayoutId id="2147484793" r:id="rId8"/>
    <p:sldLayoutId id="2147484788" r:id="rId9"/>
    <p:sldLayoutId id="2147484241" r:id="rId10"/>
    <p:sldLayoutId id="2147484789" r:id="rId11"/>
    <p:sldLayoutId id="2147484474" r:id="rId12"/>
    <p:sldLayoutId id="2147484245" r:id="rId13"/>
    <p:sldLayoutId id="2147484247" r:id="rId14"/>
    <p:sldLayoutId id="2147484639" r:id="rId15"/>
    <p:sldLayoutId id="2147484603" r:id="rId16"/>
    <p:sldLayoutId id="2147484700" r:id="rId17"/>
    <p:sldLayoutId id="2147484701" r:id="rId18"/>
    <p:sldLayoutId id="2147484702" r:id="rId19"/>
    <p:sldLayoutId id="2147484640" r:id="rId20"/>
    <p:sldLayoutId id="2147484641" r:id="rId21"/>
    <p:sldLayoutId id="2147484583" r:id="rId22"/>
    <p:sldLayoutId id="2147484249" r:id="rId23"/>
    <p:sldLayoutId id="2147484582" r:id="rId24"/>
    <p:sldLayoutId id="2147484584" r:id="rId25"/>
    <p:sldLayoutId id="2147484256" r:id="rId26"/>
    <p:sldLayoutId id="2147484257" r:id="rId27"/>
    <p:sldLayoutId id="2147484585" r:id="rId28"/>
    <p:sldLayoutId id="2147484760" r:id="rId29"/>
    <p:sldLayoutId id="2147484783" r:id="rId30"/>
    <p:sldLayoutId id="2147484761" r:id="rId31"/>
    <p:sldLayoutId id="2147484263" r:id="rId32"/>
    <p:sldLayoutId id="2147484796" r:id="rId33"/>
    <p:sldLayoutId id="2147484846" r:id="rId34"/>
    <p:sldLayoutId id="2147484847"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AA8BCD47-4247-4ABA-A99B-DEE7D4A0B47E}"/>
              </a:ext>
              <a:ext uri="{C183D7F6-B498-43B3-948B-1728B52AA6E4}">
                <adec:decorative xmlns:adec="http://schemas.microsoft.com/office/drawing/2017/decorative" val="0"/>
              </a:ext>
            </a:extLst>
          </p:cNvPr>
          <p:cNvPicPr>
            <a:picLocks noChangeAspect="1"/>
          </p:cNvPicPr>
          <p:nvPr userDrawn="1"/>
        </p:nvPicPr>
        <p:blipFill rotWithShape="1">
          <a:blip r:embed="rId32"/>
          <a:srcRect l="762"/>
          <a:stretch/>
        </p:blipFill>
        <p:spPr>
          <a:xfrm rot="5400000">
            <a:off x="9455831" y="2843773"/>
            <a:ext cx="6858000" cy="1170455"/>
          </a:xfrm>
          <a:prstGeom prst="rect">
            <a:avLst/>
          </a:prstGeom>
        </p:spPr>
      </p:pic>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780" r:id="rId1"/>
    <p:sldLayoutId id="2147484771" r:id="rId2"/>
    <p:sldLayoutId id="2147484787" r:id="rId3"/>
    <p:sldLayoutId id="2147484784" r:id="rId4"/>
    <p:sldLayoutId id="2147484650" r:id="rId5"/>
    <p:sldLayoutId id="2147484790" r:id="rId6"/>
    <p:sldLayoutId id="2147484651" r:id="rId7"/>
    <p:sldLayoutId id="2147484791" r:id="rId8"/>
    <p:sldLayoutId id="2147484795" r:id="rId9"/>
    <p:sldLayoutId id="2147484794" r:id="rId10"/>
    <p:sldLayoutId id="2147484652" r:id="rId11"/>
    <p:sldLayoutId id="2147484653" r:id="rId12"/>
    <p:sldLayoutId id="2147484655" r:id="rId13"/>
    <p:sldLayoutId id="2147484656" r:id="rId14"/>
    <p:sldLayoutId id="2147484738" r:id="rId15"/>
    <p:sldLayoutId id="2147484739" r:id="rId16"/>
    <p:sldLayoutId id="2147484740" r:id="rId17"/>
    <p:sldLayoutId id="2147484661" r:id="rId18"/>
    <p:sldLayoutId id="2147484663" r:id="rId19"/>
    <p:sldLayoutId id="2147484665" r:id="rId20"/>
    <p:sldLayoutId id="2147484774" r:id="rId21"/>
    <p:sldLayoutId id="2147484775" r:id="rId22"/>
    <p:sldLayoutId id="2147484776" r:id="rId23"/>
    <p:sldLayoutId id="2147484666" r:id="rId24"/>
    <p:sldLayoutId id="2147484667" r:id="rId25"/>
    <p:sldLayoutId id="2147484668" r:id="rId26"/>
    <p:sldLayoutId id="2147484670" r:id="rId27"/>
    <p:sldLayoutId id="2147484773" r:id="rId28"/>
    <p:sldLayoutId id="2147484792" r:id="rId29"/>
    <p:sldLayoutId id="2147484785"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88"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2487696295"/>
      </p:ext>
    </p:extLst>
  </p:cSld>
  <p:clrMap bg1="lt1" tx1="dk1" bg2="lt2" tx2="dk2" accent1="accent1" accent2="accent2" accent3="accent3" accent4="accent4" accent5="accent5" accent6="accent6" hlink="hlink" folHlink="folHlink"/>
  <p:sldLayoutIdLst>
    <p:sldLayoutId id="2147484798" r:id="rId1"/>
    <p:sldLayoutId id="2147484799" r:id="rId2"/>
    <p:sldLayoutId id="2147484800" r:id="rId3"/>
    <p:sldLayoutId id="2147484801" r:id="rId4"/>
    <p:sldLayoutId id="2147484802" r:id="rId5"/>
    <p:sldLayoutId id="2147484803" r:id="rId6"/>
    <p:sldLayoutId id="2147484804" r:id="rId7"/>
    <p:sldLayoutId id="2147484805" r:id="rId8"/>
    <p:sldLayoutId id="2147484806" r:id="rId9"/>
    <p:sldLayoutId id="2147484807" r:id="rId10"/>
    <p:sldLayoutId id="2147484808" r:id="rId11"/>
    <p:sldLayoutId id="2147484809" r:id="rId12"/>
    <p:sldLayoutId id="2147484810" r:id="rId13"/>
    <p:sldLayoutId id="2147484811" r:id="rId14"/>
    <p:sldLayoutId id="2147484812" r:id="rId15"/>
    <p:sldLayoutId id="2147484813" r:id="rId16"/>
    <p:sldLayoutId id="2147484814" r:id="rId17"/>
    <p:sldLayoutId id="2147484815" r:id="rId18"/>
    <p:sldLayoutId id="2147484816" r:id="rId19"/>
    <p:sldLayoutId id="2147484817" r:id="rId20"/>
    <p:sldLayoutId id="2147484818" r:id="rId21"/>
    <p:sldLayoutId id="2147484819" r:id="rId22"/>
    <p:sldLayoutId id="2147484820" r:id="rId23"/>
    <p:sldLayoutId id="2147484821" r:id="rId24"/>
    <p:sldLayoutId id="2147484822" r:id="rId25"/>
    <p:sldLayoutId id="2147484823" r:id="rId26"/>
    <p:sldLayoutId id="2147484824" r:id="rId27"/>
    <p:sldLayoutId id="2147484825" r:id="rId28"/>
    <p:sldLayoutId id="2147484826" r:id="rId29"/>
    <p:sldLayoutId id="2147484827" r:id="rId30"/>
    <p:sldLayoutId id="2147484828" r:id="rId31"/>
    <p:sldLayoutId id="2147484829" r:id="rId32"/>
    <p:sldLayoutId id="2147484830" r:id="rId33"/>
    <p:sldLayoutId id="2147484831" r:id="rId34"/>
    <p:sldLayoutId id="2147484832" r:id="rId35"/>
    <p:sldLayoutId id="2147484833" r:id="rId36"/>
    <p:sldLayoutId id="2147484834" r:id="rId37"/>
    <p:sldLayoutId id="2147484835" r:id="rId38"/>
    <p:sldLayoutId id="2147484836" r:id="rId39"/>
    <p:sldLayoutId id="2147484837" r:id="rId40"/>
    <p:sldLayoutId id="2147484838" r:id="rId41"/>
    <p:sldLayoutId id="2147484839" r:id="rId42"/>
    <p:sldLayoutId id="2147484840" r:id="rId43"/>
    <p:sldLayoutId id="2147484841" r:id="rId44"/>
    <p:sldLayoutId id="2147484842" r:id="rId45"/>
    <p:sldLayoutId id="2147484843" r:id="rId46"/>
    <p:sldLayoutId id="2147484844" r:id="rId47"/>
    <p:sldLayoutId id="2147484845"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code.visualstudio.com/Docs/editor/versioncontrol" TargetMode="External"/><Relationship Id="rId7" Type="http://schemas.openxmlformats.org/officeDocument/2006/relationships/hyperlink" Target="https://docs.github.com/en/get-started/learning-about-github/types-of-github-accounts" TargetMode="External"/><Relationship Id="rId2" Type="http://schemas.openxmlformats.org/officeDocument/2006/relationships/notesSlide" Target="../notesSlides/notesSlide29.xml"/><Relationship Id="rId1" Type="http://schemas.openxmlformats.org/officeDocument/2006/relationships/slideLayout" Target="../slideLayouts/slideLayout20.xml"/><Relationship Id="rId6" Type="http://schemas.openxmlformats.org/officeDocument/2006/relationships/hyperlink" Target="https://git-scm.com/" TargetMode="External"/><Relationship Id="rId5" Type="http://schemas.openxmlformats.org/officeDocument/2006/relationships/hyperlink" Target="https://youtu.be/i_23KUAEtUM" TargetMode="External"/><Relationship Id="rId4" Type="http://schemas.openxmlformats.org/officeDocument/2006/relationships/hyperlink" Target="https://taiwrash.github.io/g4-workshop/beginner-intermediate/4-git-in-vscode.htm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ka.ms/workshopomatic-feedback" TargetMode="External"/><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What is VS Code?</a:t>
            </a:r>
          </a:p>
        </p:txBody>
      </p:sp>
      <p:sp>
        <p:nvSpPr>
          <p:cNvPr id="6" name="Text Placeholder 5"/>
          <p:cNvSpPr>
            <a:spLocks noGrp="1"/>
          </p:cNvSpPr>
          <p:nvPr>
            <p:ph type="body" sz="quarter" idx="10"/>
          </p:nvPr>
        </p:nvSpPr>
        <p:spPr>
          <a:xfrm>
            <a:off x="584200" y="1435497"/>
            <a:ext cx="4246592" cy="2499146"/>
          </a:xfrm>
        </p:spPr>
        <p:txBody>
          <a:bodyPr/>
          <a:lstStyle/>
          <a:p>
            <a:r>
              <a:rPr lang="en-US" b="1" i="0" dirty="0">
                <a:solidFill>
                  <a:srgbClr val="606C71"/>
                </a:solidFill>
                <a:effectLst/>
                <a:latin typeface="Open Sans" panose="020B0606030504020204" pitchFamily="34" charset="0"/>
              </a:rPr>
              <a:t>Code editing. </a:t>
            </a:r>
          </a:p>
          <a:p>
            <a:r>
              <a:rPr lang="en-US" b="1" i="0" dirty="0">
                <a:solidFill>
                  <a:srgbClr val="606C71"/>
                </a:solidFill>
                <a:effectLst/>
                <a:latin typeface="Open Sans" panose="020B0606030504020204" pitchFamily="34" charset="0"/>
              </a:rPr>
              <a:t>Redefined. </a:t>
            </a:r>
          </a:p>
          <a:p>
            <a:r>
              <a:rPr lang="en-US" b="1" i="0" dirty="0">
                <a:solidFill>
                  <a:srgbClr val="606C71"/>
                </a:solidFill>
                <a:effectLst/>
                <a:latin typeface="Open Sans" panose="020B0606030504020204" pitchFamily="34" charset="0"/>
              </a:rPr>
              <a:t>Free. </a:t>
            </a:r>
          </a:p>
          <a:p>
            <a:r>
              <a:rPr lang="en-US" b="1" i="0" dirty="0">
                <a:solidFill>
                  <a:srgbClr val="606C71"/>
                </a:solidFill>
                <a:effectLst/>
                <a:latin typeface="Open Sans" panose="020B0606030504020204" pitchFamily="34" charset="0"/>
              </a:rPr>
              <a:t>Built on open source. </a:t>
            </a:r>
          </a:p>
          <a:p>
            <a:r>
              <a:rPr lang="en-US" b="1" i="0" dirty="0">
                <a:solidFill>
                  <a:srgbClr val="606C71"/>
                </a:solidFill>
                <a:effectLst/>
                <a:latin typeface="Open Sans" panose="020B0606030504020204" pitchFamily="34" charset="0"/>
              </a:rPr>
              <a:t>Runs everywhere.</a:t>
            </a:r>
            <a:endParaRPr lang="en-US" dirty="0"/>
          </a:p>
        </p:txBody>
      </p:sp>
      <p:pic>
        <p:nvPicPr>
          <p:cNvPr id="1026" name="Picture 2" descr="Welcome Page">
            <a:extLst>
              <a:ext uri="{FF2B5EF4-FFF2-40B4-BE49-F238E27FC236}">
                <a16:creationId xmlns:a16="http://schemas.microsoft.com/office/drawing/2014/main" id="{7B64D0EA-520F-465D-981D-6152CAED6E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0792" y="2094855"/>
            <a:ext cx="7014154" cy="3943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Overview</a:t>
            </a:r>
          </a:p>
        </p:txBody>
      </p:sp>
      <p:pic>
        <p:nvPicPr>
          <p:cNvPr id="12" name="Picture 11">
            <a:extLst>
              <a:ext uri="{FF2B5EF4-FFF2-40B4-BE49-F238E27FC236}">
                <a16:creationId xmlns:a16="http://schemas.microsoft.com/office/drawing/2014/main" id="{83F0705C-6C51-4FBC-BDAC-CB3E5376AB8F}"/>
              </a:ext>
            </a:extLst>
          </p:cNvPr>
          <p:cNvPicPr>
            <a:picLocks noChangeAspect="1"/>
          </p:cNvPicPr>
          <p:nvPr/>
        </p:nvPicPr>
        <p:blipFill>
          <a:blip r:embed="rId3"/>
          <a:stretch>
            <a:fillRect/>
          </a:stretch>
        </p:blipFill>
        <p:spPr>
          <a:xfrm>
            <a:off x="1152469" y="1328468"/>
            <a:ext cx="9887061" cy="5298191"/>
          </a:xfrm>
          <a:prstGeom prst="rect">
            <a:avLst/>
          </a:prstGeom>
        </p:spPr>
      </p:pic>
    </p:spTree>
    <p:extLst>
      <p:ext uri="{BB962C8B-B14F-4D97-AF65-F5344CB8AC3E}">
        <p14:creationId xmlns:p14="http://schemas.microsoft.com/office/powerpoint/2010/main" val="31889896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1938271"/>
            <a:ext cx="11018520" cy="553998"/>
          </a:xfrm>
        </p:spPr>
        <p:txBody>
          <a:bodyPr/>
          <a:lstStyle/>
          <a:p>
            <a:r>
              <a:rPr lang="en-US" dirty="0"/>
              <a:t>Exercise</a:t>
            </a:r>
          </a:p>
        </p:txBody>
      </p:sp>
      <p:sp>
        <p:nvSpPr>
          <p:cNvPr id="6" name="Text Placeholder 5"/>
          <p:cNvSpPr>
            <a:spLocks noGrp="1"/>
          </p:cNvSpPr>
          <p:nvPr>
            <p:ph type="body" sz="quarter" idx="10"/>
          </p:nvPr>
        </p:nvSpPr>
        <p:spPr>
          <a:xfrm>
            <a:off x="584867" y="2915441"/>
            <a:ext cx="11018520" cy="1465016"/>
          </a:xfrm>
        </p:spPr>
        <p:txBody>
          <a:bodyPr/>
          <a:lstStyle/>
          <a:p>
            <a:pPr marL="457200" indent="-457200">
              <a:buFontTx/>
              <a:buChar char="-"/>
            </a:pPr>
            <a:r>
              <a:rPr lang="en-US" dirty="0"/>
              <a:t>Open any empty folder in VS Code</a:t>
            </a:r>
          </a:p>
          <a:p>
            <a:pPr marL="457200" indent="-457200">
              <a:buFontTx/>
              <a:buChar char="-"/>
            </a:pPr>
            <a:r>
              <a:rPr lang="en-US" dirty="0"/>
              <a:t>Click the source control tab</a:t>
            </a:r>
          </a:p>
          <a:p>
            <a:pPr marL="457200" indent="-457200">
              <a:buFontTx/>
              <a:buChar char="-"/>
            </a:pPr>
            <a:r>
              <a:rPr lang="en-US" dirty="0"/>
              <a:t>Click Initialize repository</a:t>
            </a:r>
          </a:p>
        </p:txBody>
      </p:sp>
    </p:spTree>
    <p:extLst>
      <p:ext uri="{BB962C8B-B14F-4D97-AF65-F5344CB8AC3E}">
        <p14:creationId xmlns:p14="http://schemas.microsoft.com/office/powerpoint/2010/main" val="71445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52067"/>
            <a:ext cx="11018520" cy="553998"/>
          </a:xfrm>
        </p:spPr>
        <p:txBody>
          <a:bodyPr/>
          <a:lstStyle/>
          <a:p>
            <a:r>
              <a:rPr lang="en-US" dirty="0"/>
              <a:t>Solution</a:t>
            </a:r>
          </a:p>
        </p:txBody>
      </p:sp>
      <p:pic>
        <p:nvPicPr>
          <p:cNvPr id="5" name="Picture 4">
            <a:extLst>
              <a:ext uri="{FF2B5EF4-FFF2-40B4-BE49-F238E27FC236}">
                <a16:creationId xmlns:a16="http://schemas.microsoft.com/office/drawing/2014/main" id="{57D3B769-A503-4C3B-9A86-E0AFD2565AA2}"/>
              </a:ext>
            </a:extLst>
          </p:cNvPr>
          <p:cNvPicPr>
            <a:picLocks noChangeAspect="1"/>
          </p:cNvPicPr>
          <p:nvPr/>
        </p:nvPicPr>
        <p:blipFill rotWithShape="1">
          <a:blip r:embed="rId3"/>
          <a:srcRect r="77347" b="4195"/>
          <a:stretch/>
        </p:blipFill>
        <p:spPr>
          <a:xfrm>
            <a:off x="3966291" y="1133669"/>
            <a:ext cx="1930656" cy="4590662"/>
          </a:xfrm>
          <a:prstGeom prst="rect">
            <a:avLst/>
          </a:prstGeom>
        </p:spPr>
      </p:pic>
      <p:pic>
        <p:nvPicPr>
          <p:cNvPr id="8" name="Picture 7">
            <a:extLst>
              <a:ext uri="{FF2B5EF4-FFF2-40B4-BE49-F238E27FC236}">
                <a16:creationId xmlns:a16="http://schemas.microsoft.com/office/drawing/2014/main" id="{64AFF81C-6B56-4C38-98FC-7C408040A778}"/>
              </a:ext>
            </a:extLst>
          </p:cNvPr>
          <p:cNvPicPr>
            <a:picLocks noChangeAspect="1"/>
          </p:cNvPicPr>
          <p:nvPr/>
        </p:nvPicPr>
        <p:blipFill rotWithShape="1">
          <a:blip r:embed="rId4"/>
          <a:srcRect r="76582" b="3106"/>
          <a:stretch/>
        </p:blipFill>
        <p:spPr>
          <a:xfrm>
            <a:off x="8570142" y="1133668"/>
            <a:ext cx="1973450" cy="4590663"/>
          </a:xfrm>
          <a:prstGeom prst="rect">
            <a:avLst/>
          </a:prstGeom>
        </p:spPr>
      </p:pic>
      <p:sp>
        <p:nvSpPr>
          <p:cNvPr id="10" name="Oval 9">
            <a:extLst>
              <a:ext uri="{FF2B5EF4-FFF2-40B4-BE49-F238E27FC236}">
                <a16:creationId xmlns:a16="http://schemas.microsoft.com/office/drawing/2014/main" id="{BB265914-9ABB-4730-8C15-3A1CCC2EFF7B}"/>
              </a:ext>
            </a:extLst>
          </p:cNvPr>
          <p:cNvSpPr/>
          <p:nvPr/>
        </p:nvSpPr>
        <p:spPr bwMode="auto">
          <a:xfrm>
            <a:off x="4046018" y="2071561"/>
            <a:ext cx="226577" cy="388418"/>
          </a:xfrm>
          <a:prstGeom prst="ellipse">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420C2C7-0479-450D-B4B5-E50DEE158ED2}"/>
              </a:ext>
            </a:extLst>
          </p:cNvPr>
          <p:cNvSpPr/>
          <p:nvPr/>
        </p:nvSpPr>
        <p:spPr bwMode="auto">
          <a:xfrm>
            <a:off x="4442527" y="2872673"/>
            <a:ext cx="1068149" cy="2751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026900AA-F263-4778-9DBF-95CB705902BE}"/>
              </a:ext>
            </a:extLst>
          </p:cNvPr>
          <p:cNvSpPr txBox="1"/>
          <p:nvPr/>
        </p:nvSpPr>
        <p:spPr>
          <a:xfrm>
            <a:off x="4198573" y="1963839"/>
            <a:ext cx="307498" cy="215444"/>
          </a:xfrm>
          <a:prstGeom prst="rect">
            <a:avLst/>
          </a:prstGeom>
          <a:noFill/>
        </p:spPr>
        <p:txBody>
          <a:bodyPr wrap="square" lIns="0" tIns="0" rIns="0" bIns="0" rtlCol="0">
            <a:spAutoFit/>
          </a:bodyPr>
          <a:lstStyle/>
          <a:p>
            <a:pPr algn="l"/>
            <a:r>
              <a:rPr lang="en-US" sz="1400" dirty="0">
                <a:solidFill>
                  <a:srgbClr val="FFFF00"/>
                </a:solidFill>
              </a:rPr>
              <a:t>1</a:t>
            </a:r>
          </a:p>
        </p:txBody>
      </p:sp>
      <p:sp>
        <p:nvSpPr>
          <p:cNvPr id="14" name="TextBox 13">
            <a:extLst>
              <a:ext uri="{FF2B5EF4-FFF2-40B4-BE49-F238E27FC236}">
                <a16:creationId xmlns:a16="http://schemas.microsoft.com/office/drawing/2014/main" id="{13E06B9E-DB8B-4325-B87F-F1AD2BD592D6}"/>
              </a:ext>
            </a:extLst>
          </p:cNvPr>
          <p:cNvSpPr txBox="1"/>
          <p:nvPr/>
        </p:nvSpPr>
        <p:spPr>
          <a:xfrm>
            <a:off x="5356927" y="2657229"/>
            <a:ext cx="307498" cy="215444"/>
          </a:xfrm>
          <a:prstGeom prst="rect">
            <a:avLst/>
          </a:prstGeom>
          <a:noFill/>
        </p:spPr>
        <p:txBody>
          <a:bodyPr wrap="square" lIns="0" tIns="0" rIns="0" bIns="0" rtlCol="0">
            <a:spAutoFit/>
          </a:bodyPr>
          <a:lstStyle/>
          <a:p>
            <a:pPr algn="l"/>
            <a:r>
              <a:rPr lang="en-US" sz="1400" dirty="0">
                <a:solidFill>
                  <a:srgbClr val="FFFF00"/>
                </a:solidFill>
              </a:rPr>
              <a:t>2</a:t>
            </a:r>
          </a:p>
        </p:txBody>
      </p:sp>
      <p:sp>
        <p:nvSpPr>
          <p:cNvPr id="13" name="Arrow: Right 12">
            <a:extLst>
              <a:ext uri="{FF2B5EF4-FFF2-40B4-BE49-F238E27FC236}">
                <a16:creationId xmlns:a16="http://schemas.microsoft.com/office/drawing/2014/main" id="{79B61E7B-F96A-42F5-85E6-0E76C5D4DFF8}"/>
              </a:ext>
            </a:extLst>
          </p:cNvPr>
          <p:cNvSpPr/>
          <p:nvPr/>
        </p:nvSpPr>
        <p:spPr bwMode="auto">
          <a:xfrm>
            <a:off x="6373183" y="2386145"/>
            <a:ext cx="1650776" cy="54216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3D4A2252-95C5-451B-8220-C5D5EF6EFA6A}"/>
              </a:ext>
            </a:extLst>
          </p:cNvPr>
          <p:cNvSpPr/>
          <p:nvPr/>
        </p:nvSpPr>
        <p:spPr bwMode="auto">
          <a:xfrm>
            <a:off x="8807669" y="5475890"/>
            <a:ext cx="599090" cy="24844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0587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52067"/>
            <a:ext cx="11018520" cy="553998"/>
          </a:xfrm>
        </p:spPr>
        <p:txBody>
          <a:bodyPr/>
          <a:lstStyle/>
          <a:p>
            <a:r>
              <a:rPr lang="en-US" dirty="0"/>
              <a:t>Branch</a:t>
            </a:r>
          </a:p>
        </p:txBody>
      </p:sp>
      <p:pic>
        <p:nvPicPr>
          <p:cNvPr id="8" name="Picture 7">
            <a:extLst>
              <a:ext uri="{FF2B5EF4-FFF2-40B4-BE49-F238E27FC236}">
                <a16:creationId xmlns:a16="http://schemas.microsoft.com/office/drawing/2014/main" id="{64AFF81C-6B56-4C38-98FC-7C408040A778}"/>
              </a:ext>
            </a:extLst>
          </p:cNvPr>
          <p:cNvPicPr>
            <a:picLocks noChangeAspect="1"/>
          </p:cNvPicPr>
          <p:nvPr/>
        </p:nvPicPr>
        <p:blipFill rotWithShape="1">
          <a:blip r:embed="rId3"/>
          <a:srcRect r="76582" b="3106"/>
          <a:stretch/>
        </p:blipFill>
        <p:spPr>
          <a:xfrm>
            <a:off x="6283925" y="352067"/>
            <a:ext cx="2439234" cy="5674176"/>
          </a:xfrm>
          <a:prstGeom prst="rect">
            <a:avLst/>
          </a:prstGeom>
        </p:spPr>
      </p:pic>
      <p:sp>
        <p:nvSpPr>
          <p:cNvPr id="15" name="Rectangle 14">
            <a:extLst>
              <a:ext uri="{FF2B5EF4-FFF2-40B4-BE49-F238E27FC236}">
                <a16:creationId xmlns:a16="http://schemas.microsoft.com/office/drawing/2014/main" id="{3D4A2252-95C5-451B-8220-C5D5EF6EFA6A}"/>
              </a:ext>
            </a:extLst>
          </p:cNvPr>
          <p:cNvSpPr/>
          <p:nvPr/>
        </p:nvSpPr>
        <p:spPr bwMode="auto">
          <a:xfrm>
            <a:off x="6576533" y="5777802"/>
            <a:ext cx="599090" cy="24844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 Placeholder 5">
            <a:extLst>
              <a:ext uri="{FF2B5EF4-FFF2-40B4-BE49-F238E27FC236}">
                <a16:creationId xmlns:a16="http://schemas.microsoft.com/office/drawing/2014/main" id="{6A559185-FFE9-4FD7-9963-BA2360DE67F3}"/>
              </a:ext>
            </a:extLst>
          </p:cNvPr>
          <p:cNvSpPr>
            <a:spLocks noGrp="1"/>
          </p:cNvSpPr>
          <p:nvPr>
            <p:ph type="body" sz="quarter" idx="10"/>
          </p:nvPr>
        </p:nvSpPr>
        <p:spPr>
          <a:xfrm>
            <a:off x="586740" y="1434113"/>
            <a:ext cx="5321336" cy="861774"/>
          </a:xfrm>
        </p:spPr>
        <p:txBody>
          <a:bodyPr/>
          <a:lstStyle/>
          <a:p>
            <a:r>
              <a:rPr lang="en-US" dirty="0">
                <a:solidFill>
                  <a:srgbClr val="444444"/>
                </a:solidFill>
                <a:latin typeface="Roboto" panose="02000000000000000000" pitchFamily="2" charset="0"/>
              </a:rPr>
              <a:t>A</a:t>
            </a:r>
            <a:r>
              <a:rPr lang="en-US" b="0" i="0" dirty="0">
                <a:solidFill>
                  <a:srgbClr val="444444"/>
                </a:solidFill>
                <a:effectLst/>
                <a:latin typeface="Roboto" panose="02000000000000000000" pitchFamily="2" charset="0"/>
              </a:rPr>
              <a:t> branch is a new/separate version of the main repository.</a:t>
            </a:r>
            <a:endParaRPr lang="en-US" dirty="0"/>
          </a:p>
        </p:txBody>
      </p:sp>
    </p:spTree>
    <p:extLst>
      <p:ext uri="{BB962C8B-B14F-4D97-AF65-F5344CB8AC3E}">
        <p14:creationId xmlns:p14="http://schemas.microsoft.com/office/powerpoint/2010/main" val="194253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07777"/>
          </a:xfrm>
        </p:spPr>
        <p:txBody>
          <a:bodyPr/>
          <a:lstStyle/>
          <a:p>
            <a:r>
              <a:rPr lang="en-US" sz="2000" dirty="0"/>
              <a:t>Branch Actions</a:t>
            </a:r>
          </a:p>
        </p:txBody>
      </p:sp>
      <p:sp>
        <p:nvSpPr>
          <p:cNvPr id="3" name="Text Placeholder 2"/>
          <p:cNvSpPr>
            <a:spLocks noGrp="1"/>
          </p:cNvSpPr>
          <p:nvPr>
            <p:ph type="body" sz="quarter" idx="10"/>
          </p:nvPr>
        </p:nvSpPr>
        <p:spPr>
          <a:xfrm>
            <a:off x="586390" y="1002323"/>
            <a:ext cx="2666764" cy="2499146"/>
          </a:xfrm>
        </p:spPr>
        <p:txBody>
          <a:bodyPr/>
          <a:lstStyle/>
          <a:p>
            <a:pPr marL="457200" indent="-457200">
              <a:buFontTx/>
              <a:buChar char="-"/>
            </a:pPr>
            <a:r>
              <a:rPr lang="en-US" dirty="0"/>
              <a:t>Rename</a:t>
            </a:r>
          </a:p>
          <a:p>
            <a:pPr marL="457200" indent="-457200">
              <a:buFontTx/>
              <a:buChar char="-"/>
            </a:pPr>
            <a:r>
              <a:rPr lang="en-US" dirty="0"/>
              <a:t>New/Create </a:t>
            </a:r>
          </a:p>
          <a:p>
            <a:pPr marL="457200" indent="-457200">
              <a:buFontTx/>
              <a:buChar char="-"/>
            </a:pPr>
            <a:r>
              <a:rPr lang="en-US" dirty="0"/>
              <a:t>Switch</a:t>
            </a:r>
          </a:p>
          <a:p>
            <a:pPr marL="457200" indent="-457200">
              <a:buFontTx/>
              <a:buChar char="-"/>
            </a:pPr>
            <a:r>
              <a:rPr lang="en-US" dirty="0"/>
              <a:t>Delete</a:t>
            </a:r>
          </a:p>
          <a:p>
            <a:pPr marL="457200" indent="-457200">
              <a:buFontTx/>
              <a:buChar char="-"/>
            </a:pPr>
            <a:r>
              <a:rPr lang="en-US" dirty="0"/>
              <a:t>Merge</a:t>
            </a:r>
          </a:p>
        </p:txBody>
      </p:sp>
      <p:pic>
        <p:nvPicPr>
          <p:cNvPr id="5" name="Picture 4">
            <a:extLst>
              <a:ext uri="{FF2B5EF4-FFF2-40B4-BE49-F238E27FC236}">
                <a16:creationId xmlns:a16="http://schemas.microsoft.com/office/drawing/2014/main" id="{1127CC80-75EE-438A-824D-27E5F0187538}"/>
              </a:ext>
            </a:extLst>
          </p:cNvPr>
          <p:cNvPicPr>
            <a:picLocks noChangeAspect="1"/>
          </p:cNvPicPr>
          <p:nvPr/>
        </p:nvPicPr>
        <p:blipFill rotWithShape="1">
          <a:blip r:embed="rId3"/>
          <a:srcRect l="3028" r="20157" b="29477"/>
          <a:stretch/>
        </p:blipFill>
        <p:spPr>
          <a:xfrm>
            <a:off x="3077308" y="2094244"/>
            <a:ext cx="8820194" cy="4552741"/>
          </a:xfrm>
          <a:prstGeom prst="rect">
            <a:avLst/>
          </a:prstGeom>
        </p:spPr>
      </p:pic>
      <p:sp>
        <p:nvSpPr>
          <p:cNvPr id="4" name="Oval 3">
            <a:extLst>
              <a:ext uri="{FF2B5EF4-FFF2-40B4-BE49-F238E27FC236}">
                <a16:creationId xmlns:a16="http://schemas.microsoft.com/office/drawing/2014/main" id="{436BA531-EF23-42A2-95AC-2445FA7B6CC8}"/>
              </a:ext>
            </a:extLst>
          </p:cNvPr>
          <p:cNvSpPr/>
          <p:nvPr/>
        </p:nvSpPr>
        <p:spPr bwMode="auto">
          <a:xfrm>
            <a:off x="4535424" y="2359152"/>
            <a:ext cx="347472" cy="475488"/>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07777"/>
          </a:xfrm>
        </p:spPr>
        <p:txBody>
          <a:bodyPr/>
          <a:lstStyle/>
          <a:p>
            <a:r>
              <a:rPr lang="en-US" sz="2000" dirty="0"/>
              <a:t>Stages</a:t>
            </a:r>
          </a:p>
        </p:txBody>
      </p:sp>
      <p:sp>
        <p:nvSpPr>
          <p:cNvPr id="3" name="Text Placeholder 2"/>
          <p:cNvSpPr>
            <a:spLocks noGrp="1"/>
          </p:cNvSpPr>
          <p:nvPr>
            <p:ph type="body" sz="quarter" idx="10"/>
          </p:nvPr>
        </p:nvSpPr>
        <p:spPr>
          <a:xfrm>
            <a:off x="586390" y="1002322"/>
            <a:ext cx="8299930" cy="1292662"/>
          </a:xfrm>
        </p:spPr>
        <p:txBody>
          <a:bodyPr/>
          <a:lstStyle/>
          <a:p>
            <a:pPr marL="457200" indent="-457200" algn="just">
              <a:buFontTx/>
              <a:buChar char="-"/>
            </a:pPr>
            <a:r>
              <a:rPr lang="en-US" b="1" dirty="0"/>
              <a:t>Add: </a:t>
            </a:r>
            <a:r>
              <a:rPr lang="en-US" dirty="0">
                <a:solidFill>
                  <a:schemeClr val="tx1"/>
                </a:solidFill>
              </a:rPr>
              <a:t>It </a:t>
            </a:r>
            <a:r>
              <a:rPr lang="en-US" b="0" i="0" dirty="0">
                <a:solidFill>
                  <a:schemeClr val="tx1"/>
                </a:solidFill>
                <a:effectLst/>
                <a:latin typeface="Open Sans" panose="020B0606030504020204" pitchFamily="34" charset="0"/>
              </a:rPr>
              <a:t>adds file contents to the index(staging). This is the temporary addition of the contents into the staging environment</a:t>
            </a:r>
            <a:endParaRPr lang="en-US" dirty="0">
              <a:solidFill>
                <a:schemeClr val="tx1"/>
              </a:solidFill>
            </a:endParaRPr>
          </a:p>
        </p:txBody>
      </p:sp>
      <p:pic>
        <p:nvPicPr>
          <p:cNvPr id="6" name="Picture 5">
            <a:extLst>
              <a:ext uri="{FF2B5EF4-FFF2-40B4-BE49-F238E27FC236}">
                <a16:creationId xmlns:a16="http://schemas.microsoft.com/office/drawing/2014/main" id="{4A227917-803B-42BC-B9AC-26AF1E24EF2F}"/>
              </a:ext>
            </a:extLst>
          </p:cNvPr>
          <p:cNvPicPr>
            <a:picLocks noChangeAspect="1"/>
          </p:cNvPicPr>
          <p:nvPr/>
        </p:nvPicPr>
        <p:blipFill rotWithShape="1">
          <a:blip r:embed="rId3"/>
          <a:srcRect r="79179" b="3460"/>
          <a:stretch/>
        </p:blipFill>
        <p:spPr>
          <a:xfrm>
            <a:off x="9335507" y="651292"/>
            <a:ext cx="2131068" cy="5555415"/>
          </a:xfrm>
          <a:prstGeom prst="rect">
            <a:avLst/>
          </a:prstGeom>
        </p:spPr>
      </p:pic>
      <p:sp>
        <p:nvSpPr>
          <p:cNvPr id="7" name="Oval 6">
            <a:extLst>
              <a:ext uri="{FF2B5EF4-FFF2-40B4-BE49-F238E27FC236}">
                <a16:creationId xmlns:a16="http://schemas.microsoft.com/office/drawing/2014/main" id="{AA86DF85-2C2A-4895-B012-8588642F6300}"/>
              </a:ext>
            </a:extLst>
          </p:cNvPr>
          <p:cNvSpPr/>
          <p:nvPr/>
        </p:nvSpPr>
        <p:spPr bwMode="auto">
          <a:xfrm>
            <a:off x="10881201" y="2133761"/>
            <a:ext cx="136187" cy="184825"/>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9151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07777"/>
          </a:xfrm>
        </p:spPr>
        <p:txBody>
          <a:bodyPr/>
          <a:lstStyle/>
          <a:p>
            <a:r>
              <a:rPr lang="en-US" sz="2000" dirty="0"/>
              <a:t>Stages</a:t>
            </a:r>
          </a:p>
        </p:txBody>
      </p:sp>
      <p:sp>
        <p:nvSpPr>
          <p:cNvPr id="3" name="Text Placeholder 2"/>
          <p:cNvSpPr>
            <a:spLocks noGrp="1"/>
          </p:cNvSpPr>
          <p:nvPr>
            <p:ph type="body" sz="quarter" idx="10"/>
          </p:nvPr>
        </p:nvSpPr>
        <p:spPr>
          <a:xfrm>
            <a:off x="586390" y="1002323"/>
            <a:ext cx="8136986" cy="861774"/>
          </a:xfrm>
        </p:spPr>
        <p:txBody>
          <a:bodyPr/>
          <a:lstStyle/>
          <a:p>
            <a:pPr marL="457200" indent="-457200">
              <a:buFontTx/>
              <a:buChar char="-"/>
            </a:pPr>
            <a:r>
              <a:rPr lang="en-US" b="1" dirty="0">
                <a:solidFill>
                  <a:schemeClr val="tx1"/>
                </a:solidFill>
              </a:rPr>
              <a:t>Commit: </a:t>
            </a:r>
            <a:r>
              <a:rPr lang="en-US" b="0" i="0" dirty="0">
                <a:solidFill>
                  <a:schemeClr val="tx1"/>
                </a:solidFill>
                <a:effectLst/>
                <a:latin typeface="Open Sans" panose="020B0606030504020204" pitchFamily="34" charset="0"/>
              </a:rPr>
              <a:t>This record changes permanently to the repository.</a:t>
            </a:r>
            <a:endParaRPr lang="en-US" dirty="0">
              <a:solidFill>
                <a:schemeClr val="tx1"/>
              </a:solidFill>
            </a:endParaRPr>
          </a:p>
        </p:txBody>
      </p:sp>
      <p:pic>
        <p:nvPicPr>
          <p:cNvPr id="6" name="Picture 5">
            <a:extLst>
              <a:ext uri="{FF2B5EF4-FFF2-40B4-BE49-F238E27FC236}">
                <a16:creationId xmlns:a16="http://schemas.microsoft.com/office/drawing/2014/main" id="{4A227917-803B-42BC-B9AC-26AF1E24EF2F}"/>
              </a:ext>
            </a:extLst>
          </p:cNvPr>
          <p:cNvPicPr>
            <a:picLocks noChangeAspect="1"/>
          </p:cNvPicPr>
          <p:nvPr/>
        </p:nvPicPr>
        <p:blipFill rotWithShape="1">
          <a:blip r:embed="rId3"/>
          <a:srcRect r="79179" b="3460"/>
          <a:stretch/>
        </p:blipFill>
        <p:spPr>
          <a:xfrm>
            <a:off x="9372868" y="764977"/>
            <a:ext cx="2230869" cy="5815584"/>
          </a:xfrm>
          <a:prstGeom prst="rect">
            <a:avLst/>
          </a:prstGeom>
        </p:spPr>
      </p:pic>
      <p:sp>
        <p:nvSpPr>
          <p:cNvPr id="8" name="Rectangle 7">
            <a:extLst>
              <a:ext uri="{FF2B5EF4-FFF2-40B4-BE49-F238E27FC236}">
                <a16:creationId xmlns:a16="http://schemas.microsoft.com/office/drawing/2014/main" id="{A7CED05D-D06B-42B7-9394-8C7E8D3F2FDB}"/>
              </a:ext>
            </a:extLst>
          </p:cNvPr>
          <p:cNvSpPr/>
          <p:nvPr/>
        </p:nvSpPr>
        <p:spPr bwMode="auto">
          <a:xfrm>
            <a:off x="9973286" y="1358735"/>
            <a:ext cx="1356039" cy="727701"/>
          </a:xfrm>
          <a:prstGeom prst="rect">
            <a:avLst/>
          </a:prstGeom>
          <a:noFill/>
          <a:ln w="28575">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8869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07777"/>
          </a:xfrm>
        </p:spPr>
        <p:txBody>
          <a:bodyPr/>
          <a:lstStyle/>
          <a:p>
            <a:r>
              <a:rPr lang="en-US" sz="2000" dirty="0"/>
              <a:t>Stages</a:t>
            </a:r>
          </a:p>
        </p:txBody>
      </p:sp>
      <p:sp>
        <p:nvSpPr>
          <p:cNvPr id="3" name="Text Placeholder 2"/>
          <p:cNvSpPr>
            <a:spLocks noGrp="1"/>
          </p:cNvSpPr>
          <p:nvPr>
            <p:ph type="body" sz="quarter" idx="10"/>
          </p:nvPr>
        </p:nvSpPr>
        <p:spPr>
          <a:xfrm>
            <a:off x="586389" y="1002323"/>
            <a:ext cx="8082123" cy="1292662"/>
          </a:xfrm>
        </p:spPr>
        <p:txBody>
          <a:bodyPr/>
          <a:lstStyle/>
          <a:p>
            <a:pPr marL="457200" indent="-457200">
              <a:buFontTx/>
              <a:buChar char="-"/>
            </a:pPr>
            <a:r>
              <a:rPr lang="en-US" b="1" dirty="0">
                <a:solidFill>
                  <a:schemeClr val="tx1"/>
                </a:solidFill>
              </a:rPr>
              <a:t>Remote/Publish: T</a:t>
            </a:r>
            <a:r>
              <a:rPr lang="en-US" b="0" i="0" dirty="0">
                <a:solidFill>
                  <a:schemeClr val="tx1"/>
                </a:solidFill>
                <a:effectLst/>
                <a:latin typeface="Open Sans" panose="020B0606030504020204" pitchFamily="34" charset="0"/>
              </a:rPr>
              <a:t>his manage set of tracked repositories. Manage the set of repositories (“remotes”) whose branches you track.</a:t>
            </a:r>
            <a:endParaRPr lang="en-US" dirty="0">
              <a:solidFill>
                <a:schemeClr val="tx1"/>
              </a:solidFill>
            </a:endParaRPr>
          </a:p>
        </p:txBody>
      </p:sp>
      <p:pic>
        <p:nvPicPr>
          <p:cNvPr id="10" name="Picture 9">
            <a:extLst>
              <a:ext uri="{FF2B5EF4-FFF2-40B4-BE49-F238E27FC236}">
                <a16:creationId xmlns:a16="http://schemas.microsoft.com/office/drawing/2014/main" id="{F1C6D485-5C7D-4502-B2CC-1E27BB198D08}"/>
              </a:ext>
            </a:extLst>
          </p:cNvPr>
          <p:cNvPicPr>
            <a:picLocks noChangeAspect="1"/>
          </p:cNvPicPr>
          <p:nvPr/>
        </p:nvPicPr>
        <p:blipFill rotWithShape="1">
          <a:blip r:embed="rId3"/>
          <a:srcRect r="82458" b="3725"/>
          <a:stretch/>
        </p:blipFill>
        <p:spPr>
          <a:xfrm>
            <a:off x="9473185" y="611088"/>
            <a:ext cx="1901723" cy="5867944"/>
          </a:xfrm>
          <a:prstGeom prst="rect">
            <a:avLst/>
          </a:prstGeom>
        </p:spPr>
      </p:pic>
      <p:sp>
        <p:nvSpPr>
          <p:cNvPr id="12" name="Rectangle 11">
            <a:extLst>
              <a:ext uri="{FF2B5EF4-FFF2-40B4-BE49-F238E27FC236}">
                <a16:creationId xmlns:a16="http://schemas.microsoft.com/office/drawing/2014/main" id="{28DAA5D5-283A-4DA7-B223-CF2FE82561AF}"/>
              </a:ext>
            </a:extLst>
          </p:cNvPr>
          <p:cNvSpPr/>
          <p:nvPr/>
        </p:nvSpPr>
        <p:spPr bwMode="auto">
          <a:xfrm>
            <a:off x="9826524" y="1481328"/>
            <a:ext cx="1548384" cy="603504"/>
          </a:xfrm>
          <a:prstGeom prst="rect">
            <a:avLst/>
          </a:prstGeom>
          <a:noFill/>
          <a:ln w="28575">
            <a:solidFill>
              <a:schemeClr val="accent1">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1080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07777"/>
          </a:xfrm>
        </p:spPr>
        <p:txBody>
          <a:bodyPr/>
          <a:lstStyle/>
          <a:p>
            <a:r>
              <a:rPr lang="en-US" sz="2000" dirty="0"/>
              <a:t>Stages</a:t>
            </a:r>
          </a:p>
        </p:txBody>
      </p:sp>
      <p:sp>
        <p:nvSpPr>
          <p:cNvPr id="3" name="Text Placeholder 2"/>
          <p:cNvSpPr>
            <a:spLocks noGrp="1"/>
          </p:cNvSpPr>
          <p:nvPr>
            <p:ph type="body" sz="quarter" idx="10"/>
          </p:nvPr>
        </p:nvSpPr>
        <p:spPr>
          <a:xfrm>
            <a:off x="586390" y="1002323"/>
            <a:ext cx="10459562" cy="2154436"/>
          </a:xfrm>
        </p:spPr>
        <p:txBody>
          <a:bodyPr/>
          <a:lstStyle/>
          <a:p>
            <a:pPr marL="457200" indent="-457200">
              <a:buFontTx/>
              <a:buChar char="-"/>
            </a:pPr>
            <a:r>
              <a:rPr lang="en-US" b="1" dirty="0">
                <a:solidFill>
                  <a:schemeClr val="tx1"/>
                </a:solidFill>
              </a:rPr>
              <a:t>Public /Private: </a:t>
            </a:r>
            <a:r>
              <a:rPr lang="en-US" i="0" dirty="0">
                <a:solidFill>
                  <a:schemeClr val="tx1"/>
                </a:solidFill>
                <a:effectLst/>
                <a:latin typeface="Roboto" panose="02000000000000000000" pitchFamily="2" charset="0"/>
              </a:rPr>
              <a:t>Public repositories are accessible to everyone on the internet. Private repositories are only accessible to you, people you explicitly share access with</a:t>
            </a:r>
            <a:endParaRPr lang="en-US" dirty="0">
              <a:solidFill>
                <a:schemeClr val="tx1"/>
              </a:solidFill>
            </a:endParaRPr>
          </a:p>
        </p:txBody>
      </p:sp>
      <p:pic>
        <p:nvPicPr>
          <p:cNvPr id="5" name="Picture 4">
            <a:extLst>
              <a:ext uri="{FF2B5EF4-FFF2-40B4-BE49-F238E27FC236}">
                <a16:creationId xmlns:a16="http://schemas.microsoft.com/office/drawing/2014/main" id="{6FB4A63C-4282-4229-91B9-A4393E5DAE88}"/>
              </a:ext>
            </a:extLst>
          </p:cNvPr>
          <p:cNvPicPr>
            <a:picLocks noChangeAspect="1"/>
          </p:cNvPicPr>
          <p:nvPr/>
        </p:nvPicPr>
        <p:blipFill rotWithShape="1">
          <a:blip r:embed="rId3"/>
          <a:srcRect l="21450" r="21250" b="61873"/>
          <a:stretch/>
        </p:blipFill>
        <p:spPr>
          <a:xfrm>
            <a:off x="2163359" y="2867455"/>
            <a:ext cx="8882593" cy="3323033"/>
          </a:xfrm>
          <a:prstGeom prst="rect">
            <a:avLst/>
          </a:prstGeom>
        </p:spPr>
      </p:pic>
    </p:spTree>
    <p:extLst>
      <p:ext uri="{BB962C8B-B14F-4D97-AF65-F5344CB8AC3E}">
        <p14:creationId xmlns:p14="http://schemas.microsoft.com/office/powerpoint/2010/main" val="283033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4294967295"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p:txBody>
      </p:sp>
      <p:sp>
        <p:nvSpPr>
          <p:cNvPr id="3" name="Speaker2Name"/>
          <p:cNvSpPr>
            <a:spLocks noGrp="1"/>
          </p:cNvSpPr>
          <p:nvPr>
            <p:ph type="body" sz="quarter" idx="4294967295"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4" name="Title"/>
          <p:cNvSpPr>
            <a:spLocks noGrp="1"/>
          </p:cNvSpPr>
          <p:nvPr>
            <p:ph type="title" hasCustomPrompt="1"/>
          </p:nvPr>
        </p:nvSpPr>
        <p:spPr>
          <a:xfrm>
            <a:off x="584200" y="2985136"/>
            <a:ext cx="6816725" cy="548640"/>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a:t>Getting started with React</a:t>
            </a:r>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a:t>Speaker Name</a:t>
            </a:r>
          </a:p>
        </p:txBody>
      </p:sp>
      <p:sp>
        <p:nvSpPr>
          <p:cNvPr id="7" name="Text Placeholder 15"/>
          <p:cNvSpPr>
            <a:spLocks noGrp="1"/>
          </p:cNvSpPr>
          <p:nvPr>
            <p:ph type="body" sz="quarter" idx="15" hasCustomPrompt="1"/>
          </p:nvPr>
        </p:nvSpPr>
        <p:spPr/>
        <p:txBody>
          <a:bodyPr/>
          <a:lstStyle>
            <a:lvl1pPr marL="0" indent="0">
              <a:buNone/>
              <a:defRPr sz="1800"/>
            </a:lvl1pPr>
          </a:lstStyle>
          <a:p>
            <a:r>
              <a:rPr lang="en-US" sz="1800">
                <a:solidFill>
                  <a:schemeClr val="bg1"/>
                </a:solidFill>
              </a:rPr>
              <a:t>Title</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307777"/>
          </a:xfrm>
        </p:spPr>
        <p:txBody>
          <a:bodyPr/>
          <a:lstStyle/>
          <a:p>
            <a:r>
              <a:rPr lang="en-US" sz="2000" dirty="0"/>
              <a:t>Stages</a:t>
            </a:r>
          </a:p>
        </p:txBody>
      </p:sp>
      <p:sp>
        <p:nvSpPr>
          <p:cNvPr id="3" name="Text Placeholder 2"/>
          <p:cNvSpPr>
            <a:spLocks noGrp="1"/>
          </p:cNvSpPr>
          <p:nvPr>
            <p:ph type="body" sz="quarter" idx="10"/>
          </p:nvPr>
        </p:nvSpPr>
        <p:spPr>
          <a:xfrm>
            <a:off x="588263" y="1374719"/>
            <a:ext cx="11355674" cy="430887"/>
          </a:xfrm>
        </p:spPr>
        <p:txBody>
          <a:bodyPr/>
          <a:lstStyle/>
          <a:p>
            <a:pPr marL="457200" indent="-457200">
              <a:buFontTx/>
              <a:buChar char="-"/>
            </a:pPr>
            <a:r>
              <a:rPr lang="en-US" b="1" dirty="0">
                <a:solidFill>
                  <a:schemeClr val="tx1"/>
                </a:solidFill>
              </a:rPr>
              <a:t>Clone:</a:t>
            </a:r>
            <a:r>
              <a:rPr lang="en-US" b="1" i="0" dirty="0">
                <a:solidFill>
                  <a:schemeClr val="tx1"/>
                </a:solidFill>
                <a:effectLst/>
                <a:latin typeface="Open Sans" panose="020B0606030504020204" pitchFamily="34" charset="0"/>
              </a:rPr>
              <a:t> </a:t>
            </a:r>
            <a:r>
              <a:rPr lang="en-US" b="0" i="0" dirty="0">
                <a:solidFill>
                  <a:schemeClr val="tx1"/>
                </a:solidFill>
                <a:effectLst/>
                <a:latin typeface="Open Sans" panose="020B0606030504020204" pitchFamily="34" charset="0"/>
              </a:rPr>
              <a:t>This clones a repository into a newly created directory</a:t>
            </a:r>
            <a:endParaRPr lang="en-US" dirty="0">
              <a:solidFill>
                <a:schemeClr val="tx1"/>
              </a:solidFill>
            </a:endParaRPr>
          </a:p>
        </p:txBody>
      </p:sp>
      <p:pic>
        <p:nvPicPr>
          <p:cNvPr id="13" name="Picture 12">
            <a:extLst>
              <a:ext uri="{FF2B5EF4-FFF2-40B4-BE49-F238E27FC236}">
                <a16:creationId xmlns:a16="http://schemas.microsoft.com/office/drawing/2014/main" id="{956EBF28-EF79-4F77-B10D-3B30EF1162AC}"/>
              </a:ext>
            </a:extLst>
          </p:cNvPr>
          <p:cNvPicPr>
            <a:picLocks noChangeAspect="1"/>
          </p:cNvPicPr>
          <p:nvPr/>
        </p:nvPicPr>
        <p:blipFill rotWithShape="1">
          <a:blip r:embed="rId3"/>
          <a:srcRect t="-24" r="15300" b="71743"/>
          <a:stretch/>
        </p:blipFill>
        <p:spPr>
          <a:xfrm>
            <a:off x="679039" y="3192905"/>
            <a:ext cx="11264898" cy="2114662"/>
          </a:xfrm>
          <a:prstGeom prst="rect">
            <a:avLst/>
          </a:prstGeom>
        </p:spPr>
      </p:pic>
    </p:spTree>
    <p:extLst>
      <p:ext uri="{BB962C8B-B14F-4D97-AF65-F5344CB8AC3E}">
        <p14:creationId xmlns:p14="http://schemas.microsoft.com/office/powerpoint/2010/main" val="123538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94742" y="3631802"/>
            <a:ext cx="9144000" cy="307777"/>
          </a:xfrm>
        </p:spPr>
        <p:txBody>
          <a:bodyPr/>
          <a:lstStyle/>
          <a:p>
            <a:r>
              <a:rPr lang="en-US" dirty="0"/>
              <a:t>Rasheed Mudasiru</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Knowledge Checks</a:t>
            </a:r>
          </a:p>
        </p:txBody>
      </p:sp>
      <p:sp>
        <p:nvSpPr>
          <p:cNvPr id="3" name="Title">
            <a:extLst>
              <a:ext uri="{FF2B5EF4-FFF2-40B4-BE49-F238E27FC236}">
                <a16:creationId xmlns:a16="http://schemas.microsoft.com/office/drawing/2014/main" id="{872550A5-3D0E-4DE9-8A26-AEFC32DA493F}"/>
              </a:ext>
            </a:extLst>
          </p:cNvPr>
          <p:cNvSpPr txBox="1">
            <a:spLocks/>
          </p:cNvSpPr>
          <p:nvPr/>
        </p:nvSpPr>
        <p:spPr>
          <a:xfrm>
            <a:off x="585216" y="3740166"/>
            <a:ext cx="6882384"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sz="2800" dirty="0"/>
              <a:t>Never try a question more than once</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16" y="455829"/>
            <a:ext cx="9144000" cy="997196"/>
          </a:xfrm>
        </p:spPr>
        <p:txBody>
          <a:bodyPr/>
          <a:lstStyle/>
          <a:p>
            <a:r>
              <a:rPr lang="en-US" dirty="0"/>
              <a:t>What is the correct command to open the command palette?</a:t>
            </a:r>
          </a:p>
        </p:txBody>
      </p:sp>
      <p:sp>
        <p:nvSpPr>
          <p:cNvPr id="6" name="Title 2">
            <a:extLst>
              <a:ext uri="{FF2B5EF4-FFF2-40B4-BE49-F238E27FC236}">
                <a16:creationId xmlns:a16="http://schemas.microsoft.com/office/drawing/2014/main" id="{DA5A5470-39E9-44C1-8F8B-B150C16ED9CB}"/>
              </a:ext>
            </a:extLst>
          </p:cNvPr>
          <p:cNvSpPr txBox="1">
            <a:spLocks/>
          </p:cNvSpPr>
          <p:nvPr/>
        </p:nvSpPr>
        <p:spPr>
          <a:xfrm>
            <a:off x="623316" y="1852293"/>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A.	CTRL + S + P</a:t>
            </a:r>
          </a:p>
        </p:txBody>
      </p:sp>
      <p:sp>
        <p:nvSpPr>
          <p:cNvPr id="7" name="Title 2">
            <a:extLst>
              <a:ext uri="{FF2B5EF4-FFF2-40B4-BE49-F238E27FC236}">
                <a16:creationId xmlns:a16="http://schemas.microsoft.com/office/drawing/2014/main" id="{8D44651B-BC9D-43C2-ADE1-BB5455ED19E1}"/>
              </a:ext>
            </a:extLst>
          </p:cNvPr>
          <p:cNvSpPr txBox="1">
            <a:spLocks/>
          </p:cNvSpPr>
          <p:nvPr/>
        </p:nvSpPr>
        <p:spPr>
          <a:xfrm>
            <a:off x="623316" y="2445460"/>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B.	CTRL + ALT + P</a:t>
            </a:r>
          </a:p>
        </p:txBody>
      </p:sp>
      <p:sp>
        <p:nvSpPr>
          <p:cNvPr id="8" name="Title 2">
            <a:extLst>
              <a:ext uri="{FF2B5EF4-FFF2-40B4-BE49-F238E27FC236}">
                <a16:creationId xmlns:a16="http://schemas.microsoft.com/office/drawing/2014/main" id="{430EA228-3598-414C-9937-86BA308DC179}"/>
              </a:ext>
            </a:extLst>
          </p:cNvPr>
          <p:cNvSpPr txBox="1">
            <a:spLocks/>
          </p:cNvSpPr>
          <p:nvPr/>
        </p:nvSpPr>
        <p:spPr>
          <a:xfrm>
            <a:off x="623316" y="3041202"/>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C.	CTRL + P</a:t>
            </a:r>
          </a:p>
        </p:txBody>
      </p:sp>
      <p:sp>
        <p:nvSpPr>
          <p:cNvPr id="9" name="Title 2">
            <a:extLst>
              <a:ext uri="{FF2B5EF4-FFF2-40B4-BE49-F238E27FC236}">
                <a16:creationId xmlns:a16="http://schemas.microsoft.com/office/drawing/2014/main" id="{D95BF897-9A53-42DE-A78E-F6A3B94DF504}"/>
              </a:ext>
            </a:extLst>
          </p:cNvPr>
          <p:cNvSpPr txBox="1">
            <a:spLocks/>
          </p:cNvSpPr>
          <p:nvPr/>
        </p:nvSpPr>
        <p:spPr>
          <a:xfrm>
            <a:off x="623316" y="3636944"/>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D.	CTRL + SHIFT + P</a:t>
            </a:r>
          </a:p>
        </p:txBody>
      </p:sp>
      <p:sp>
        <p:nvSpPr>
          <p:cNvPr id="10" name="Title 2">
            <a:extLst>
              <a:ext uri="{FF2B5EF4-FFF2-40B4-BE49-F238E27FC236}">
                <a16:creationId xmlns:a16="http://schemas.microsoft.com/office/drawing/2014/main" id="{DA12921A-1916-4596-B0D1-EC0F26A8C808}"/>
              </a:ext>
            </a:extLst>
          </p:cNvPr>
          <p:cNvSpPr txBox="1">
            <a:spLocks/>
          </p:cNvSpPr>
          <p:nvPr/>
        </p:nvSpPr>
        <p:spPr>
          <a:xfrm>
            <a:off x="623316" y="4232686"/>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E.	None of the above</a:t>
            </a:r>
          </a:p>
        </p:txBody>
      </p:sp>
    </p:spTree>
    <p:extLst>
      <p:ext uri="{BB962C8B-B14F-4D97-AF65-F5344CB8AC3E}">
        <p14:creationId xmlns:p14="http://schemas.microsoft.com/office/powerpoint/2010/main" val="169627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16" y="455829"/>
            <a:ext cx="9144000" cy="997196"/>
          </a:xfrm>
        </p:spPr>
        <p:txBody>
          <a:bodyPr/>
          <a:lstStyle/>
          <a:p>
            <a:r>
              <a:rPr lang="en-US" dirty="0"/>
              <a:t>What is the correct command to open the command palette?</a:t>
            </a:r>
          </a:p>
        </p:txBody>
      </p:sp>
      <p:sp>
        <p:nvSpPr>
          <p:cNvPr id="6" name="Title 2">
            <a:extLst>
              <a:ext uri="{FF2B5EF4-FFF2-40B4-BE49-F238E27FC236}">
                <a16:creationId xmlns:a16="http://schemas.microsoft.com/office/drawing/2014/main" id="{DA5A5470-39E9-44C1-8F8B-B150C16ED9CB}"/>
              </a:ext>
            </a:extLst>
          </p:cNvPr>
          <p:cNvSpPr txBox="1">
            <a:spLocks/>
          </p:cNvSpPr>
          <p:nvPr/>
        </p:nvSpPr>
        <p:spPr>
          <a:xfrm>
            <a:off x="623316" y="1852293"/>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A.	CTRL + S + P</a:t>
            </a:r>
          </a:p>
        </p:txBody>
      </p:sp>
      <p:sp>
        <p:nvSpPr>
          <p:cNvPr id="7" name="Title 2">
            <a:extLst>
              <a:ext uri="{FF2B5EF4-FFF2-40B4-BE49-F238E27FC236}">
                <a16:creationId xmlns:a16="http://schemas.microsoft.com/office/drawing/2014/main" id="{8D44651B-BC9D-43C2-ADE1-BB5455ED19E1}"/>
              </a:ext>
            </a:extLst>
          </p:cNvPr>
          <p:cNvSpPr txBox="1">
            <a:spLocks/>
          </p:cNvSpPr>
          <p:nvPr/>
        </p:nvSpPr>
        <p:spPr>
          <a:xfrm>
            <a:off x="623316" y="2445460"/>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B.	CTRL + ALT + P</a:t>
            </a:r>
          </a:p>
        </p:txBody>
      </p:sp>
      <p:sp>
        <p:nvSpPr>
          <p:cNvPr id="8" name="Title 2">
            <a:extLst>
              <a:ext uri="{FF2B5EF4-FFF2-40B4-BE49-F238E27FC236}">
                <a16:creationId xmlns:a16="http://schemas.microsoft.com/office/drawing/2014/main" id="{430EA228-3598-414C-9937-86BA308DC179}"/>
              </a:ext>
            </a:extLst>
          </p:cNvPr>
          <p:cNvSpPr txBox="1">
            <a:spLocks/>
          </p:cNvSpPr>
          <p:nvPr/>
        </p:nvSpPr>
        <p:spPr>
          <a:xfrm>
            <a:off x="623316" y="3041202"/>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C.	CTRL + P</a:t>
            </a:r>
          </a:p>
        </p:txBody>
      </p:sp>
      <p:sp>
        <p:nvSpPr>
          <p:cNvPr id="9" name="Title 2">
            <a:extLst>
              <a:ext uri="{FF2B5EF4-FFF2-40B4-BE49-F238E27FC236}">
                <a16:creationId xmlns:a16="http://schemas.microsoft.com/office/drawing/2014/main" id="{D95BF897-9A53-42DE-A78E-F6A3B94DF504}"/>
              </a:ext>
            </a:extLst>
          </p:cNvPr>
          <p:cNvSpPr txBox="1">
            <a:spLocks/>
          </p:cNvSpPr>
          <p:nvPr/>
        </p:nvSpPr>
        <p:spPr>
          <a:xfrm>
            <a:off x="623316" y="3636944"/>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highlight>
                  <a:srgbClr val="008080"/>
                </a:highlight>
              </a:rPr>
              <a:t>D.	CTRL + SHIFT + P </a:t>
            </a:r>
          </a:p>
        </p:txBody>
      </p:sp>
      <p:sp>
        <p:nvSpPr>
          <p:cNvPr id="10" name="Title 2">
            <a:extLst>
              <a:ext uri="{FF2B5EF4-FFF2-40B4-BE49-F238E27FC236}">
                <a16:creationId xmlns:a16="http://schemas.microsoft.com/office/drawing/2014/main" id="{DA12921A-1916-4596-B0D1-EC0F26A8C808}"/>
              </a:ext>
            </a:extLst>
          </p:cNvPr>
          <p:cNvSpPr txBox="1">
            <a:spLocks/>
          </p:cNvSpPr>
          <p:nvPr/>
        </p:nvSpPr>
        <p:spPr>
          <a:xfrm>
            <a:off x="623316" y="4232686"/>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E.	None of the above</a:t>
            </a:r>
          </a:p>
        </p:txBody>
      </p:sp>
    </p:spTree>
    <p:extLst>
      <p:ext uri="{BB962C8B-B14F-4D97-AF65-F5344CB8AC3E}">
        <p14:creationId xmlns:p14="http://schemas.microsoft.com/office/powerpoint/2010/main" val="346301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16" y="455829"/>
            <a:ext cx="9144000" cy="997196"/>
          </a:xfrm>
        </p:spPr>
        <p:txBody>
          <a:bodyPr/>
          <a:lstStyle/>
          <a:p>
            <a:r>
              <a:rPr lang="en-US" dirty="0"/>
              <a:t>Which of the following action of git requires a message?</a:t>
            </a:r>
          </a:p>
        </p:txBody>
      </p:sp>
      <p:sp>
        <p:nvSpPr>
          <p:cNvPr id="6" name="Title 2">
            <a:extLst>
              <a:ext uri="{FF2B5EF4-FFF2-40B4-BE49-F238E27FC236}">
                <a16:creationId xmlns:a16="http://schemas.microsoft.com/office/drawing/2014/main" id="{DA5A5470-39E9-44C1-8F8B-B150C16ED9CB}"/>
              </a:ext>
            </a:extLst>
          </p:cNvPr>
          <p:cNvSpPr txBox="1">
            <a:spLocks/>
          </p:cNvSpPr>
          <p:nvPr/>
        </p:nvSpPr>
        <p:spPr>
          <a:xfrm>
            <a:off x="623316" y="1852293"/>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A.	Add/stage</a:t>
            </a:r>
          </a:p>
        </p:txBody>
      </p:sp>
      <p:sp>
        <p:nvSpPr>
          <p:cNvPr id="7" name="Title 2">
            <a:extLst>
              <a:ext uri="{FF2B5EF4-FFF2-40B4-BE49-F238E27FC236}">
                <a16:creationId xmlns:a16="http://schemas.microsoft.com/office/drawing/2014/main" id="{8D44651B-BC9D-43C2-ADE1-BB5455ED19E1}"/>
              </a:ext>
            </a:extLst>
          </p:cNvPr>
          <p:cNvSpPr txBox="1">
            <a:spLocks/>
          </p:cNvSpPr>
          <p:nvPr/>
        </p:nvSpPr>
        <p:spPr>
          <a:xfrm>
            <a:off x="623316" y="2445460"/>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B.	Push</a:t>
            </a:r>
          </a:p>
        </p:txBody>
      </p:sp>
      <p:sp>
        <p:nvSpPr>
          <p:cNvPr id="8" name="Title 2">
            <a:extLst>
              <a:ext uri="{FF2B5EF4-FFF2-40B4-BE49-F238E27FC236}">
                <a16:creationId xmlns:a16="http://schemas.microsoft.com/office/drawing/2014/main" id="{430EA228-3598-414C-9937-86BA308DC179}"/>
              </a:ext>
            </a:extLst>
          </p:cNvPr>
          <p:cNvSpPr txBox="1">
            <a:spLocks/>
          </p:cNvSpPr>
          <p:nvPr/>
        </p:nvSpPr>
        <p:spPr>
          <a:xfrm>
            <a:off x="623316" y="3041202"/>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C.	Commit</a:t>
            </a:r>
          </a:p>
        </p:txBody>
      </p:sp>
      <p:sp>
        <p:nvSpPr>
          <p:cNvPr id="10" name="Title 2">
            <a:extLst>
              <a:ext uri="{FF2B5EF4-FFF2-40B4-BE49-F238E27FC236}">
                <a16:creationId xmlns:a16="http://schemas.microsoft.com/office/drawing/2014/main" id="{DA12921A-1916-4596-B0D1-EC0F26A8C808}"/>
              </a:ext>
            </a:extLst>
          </p:cNvPr>
          <p:cNvSpPr txBox="1">
            <a:spLocks/>
          </p:cNvSpPr>
          <p:nvPr/>
        </p:nvSpPr>
        <p:spPr>
          <a:xfrm>
            <a:off x="623316" y="3636944"/>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E.	None of the above</a:t>
            </a:r>
          </a:p>
        </p:txBody>
      </p:sp>
    </p:spTree>
    <p:extLst>
      <p:ext uri="{BB962C8B-B14F-4D97-AF65-F5344CB8AC3E}">
        <p14:creationId xmlns:p14="http://schemas.microsoft.com/office/powerpoint/2010/main" val="210852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16" y="455829"/>
            <a:ext cx="9144000" cy="997196"/>
          </a:xfrm>
        </p:spPr>
        <p:txBody>
          <a:bodyPr/>
          <a:lstStyle/>
          <a:p>
            <a:r>
              <a:rPr lang="en-US" dirty="0"/>
              <a:t>Which of the following action of git requires a message?</a:t>
            </a:r>
          </a:p>
        </p:txBody>
      </p:sp>
      <p:sp>
        <p:nvSpPr>
          <p:cNvPr id="6" name="Title 2">
            <a:extLst>
              <a:ext uri="{FF2B5EF4-FFF2-40B4-BE49-F238E27FC236}">
                <a16:creationId xmlns:a16="http://schemas.microsoft.com/office/drawing/2014/main" id="{DA5A5470-39E9-44C1-8F8B-B150C16ED9CB}"/>
              </a:ext>
            </a:extLst>
          </p:cNvPr>
          <p:cNvSpPr txBox="1">
            <a:spLocks/>
          </p:cNvSpPr>
          <p:nvPr/>
        </p:nvSpPr>
        <p:spPr>
          <a:xfrm>
            <a:off x="623316" y="1852293"/>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A.	Add/stage</a:t>
            </a:r>
          </a:p>
        </p:txBody>
      </p:sp>
      <p:sp>
        <p:nvSpPr>
          <p:cNvPr id="7" name="Title 2">
            <a:extLst>
              <a:ext uri="{FF2B5EF4-FFF2-40B4-BE49-F238E27FC236}">
                <a16:creationId xmlns:a16="http://schemas.microsoft.com/office/drawing/2014/main" id="{8D44651B-BC9D-43C2-ADE1-BB5455ED19E1}"/>
              </a:ext>
            </a:extLst>
          </p:cNvPr>
          <p:cNvSpPr txBox="1">
            <a:spLocks/>
          </p:cNvSpPr>
          <p:nvPr/>
        </p:nvSpPr>
        <p:spPr>
          <a:xfrm>
            <a:off x="623316" y="2445460"/>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B.	Push</a:t>
            </a:r>
          </a:p>
        </p:txBody>
      </p:sp>
      <p:sp>
        <p:nvSpPr>
          <p:cNvPr id="8" name="Title 2">
            <a:extLst>
              <a:ext uri="{FF2B5EF4-FFF2-40B4-BE49-F238E27FC236}">
                <a16:creationId xmlns:a16="http://schemas.microsoft.com/office/drawing/2014/main" id="{430EA228-3598-414C-9937-86BA308DC179}"/>
              </a:ext>
            </a:extLst>
          </p:cNvPr>
          <p:cNvSpPr txBox="1">
            <a:spLocks/>
          </p:cNvSpPr>
          <p:nvPr/>
        </p:nvSpPr>
        <p:spPr>
          <a:xfrm>
            <a:off x="623316" y="3041202"/>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highlight>
                  <a:srgbClr val="008080"/>
                </a:highlight>
              </a:rPr>
              <a:t>C.	Commit</a:t>
            </a:r>
          </a:p>
        </p:txBody>
      </p:sp>
      <p:sp>
        <p:nvSpPr>
          <p:cNvPr id="10" name="Title 2">
            <a:extLst>
              <a:ext uri="{FF2B5EF4-FFF2-40B4-BE49-F238E27FC236}">
                <a16:creationId xmlns:a16="http://schemas.microsoft.com/office/drawing/2014/main" id="{DA12921A-1916-4596-B0D1-EC0F26A8C808}"/>
              </a:ext>
            </a:extLst>
          </p:cNvPr>
          <p:cNvSpPr txBox="1">
            <a:spLocks/>
          </p:cNvSpPr>
          <p:nvPr/>
        </p:nvSpPr>
        <p:spPr>
          <a:xfrm>
            <a:off x="623316" y="3636944"/>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E.	None of the above</a:t>
            </a:r>
          </a:p>
        </p:txBody>
      </p:sp>
    </p:spTree>
    <p:extLst>
      <p:ext uri="{BB962C8B-B14F-4D97-AF65-F5344CB8AC3E}">
        <p14:creationId xmlns:p14="http://schemas.microsoft.com/office/powerpoint/2010/main" val="184500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16" y="455829"/>
            <a:ext cx="9144000" cy="997196"/>
          </a:xfrm>
        </p:spPr>
        <p:txBody>
          <a:bodyPr/>
          <a:lstStyle/>
          <a:p>
            <a:r>
              <a:rPr lang="en-US" dirty="0"/>
              <a:t>Which of the following is not required to use Git in VS Code?</a:t>
            </a:r>
          </a:p>
        </p:txBody>
      </p:sp>
      <p:sp>
        <p:nvSpPr>
          <p:cNvPr id="6" name="Title 2">
            <a:extLst>
              <a:ext uri="{FF2B5EF4-FFF2-40B4-BE49-F238E27FC236}">
                <a16:creationId xmlns:a16="http://schemas.microsoft.com/office/drawing/2014/main" id="{DA5A5470-39E9-44C1-8F8B-B150C16ED9CB}"/>
              </a:ext>
            </a:extLst>
          </p:cNvPr>
          <p:cNvSpPr txBox="1">
            <a:spLocks/>
          </p:cNvSpPr>
          <p:nvPr/>
        </p:nvSpPr>
        <p:spPr>
          <a:xfrm>
            <a:off x="623316" y="1852293"/>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A.	Python</a:t>
            </a:r>
          </a:p>
        </p:txBody>
      </p:sp>
      <p:sp>
        <p:nvSpPr>
          <p:cNvPr id="7" name="Title 2">
            <a:extLst>
              <a:ext uri="{FF2B5EF4-FFF2-40B4-BE49-F238E27FC236}">
                <a16:creationId xmlns:a16="http://schemas.microsoft.com/office/drawing/2014/main" id="{8D44651B-BC9D-43C2-ADE1-BB5455ED19E1}"/>
              </a:ext>
            </a:extLst>
          </p:cNvPr>
          <p:cNvSpPr txBox="1">
            <a:spLocks/>
          </p:cNvSpPr>
          <p:nvPr/>
        </p:nvSpPr>
        <p:spPr>
          <a:xfrm>
            <a:off x="623316" y="2445460"/>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B.	Git</a:t>
            </a:r>
          </a:p>
        </p:txBody>
      </p:sp>
      <p:sp>
        <p:nvSpPr>
          <p:cNvPr id="8" name="Title 2">
            <a:extLst>
              <a:ext uri="{FF2B5EF4-FFF2-40B4-BE49-F238E27FC236}">
                <a16:creationId xmlns:a16="http://schemas.microsoft.com/office/drawing/2014/main" id="{430EA228-3598-414C-9937-86BA308DC179}"/>
              </a:ext>
            </a:extLst>
          </p:cNvPr>
          <p:cNvSpPr txBox="1">
            <a:spLocks/>
          </p:cNvSpPr>
          <p:nvPr/>
        </p:nvSpPr>
        <p:spPr>
          <a:xfrm>
            <a:off x="623316" y="3041202"/>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C.	VS Code</a:t>
            </a:r>
          </a:p>
        </p:txBody>
      </p:sp>
      <p:sp>
        <p:nvSpPr>
          <p:cNvPr id="10" name="Title 2">
            <a:extLst>
              <a:ext uri="{FF2B5EF4-FFF2-40B4-BE49-F238E27FC236}">
                <a16:creationId xmlns:a16="http://schemas.microsoft.com/office/drawing/2014/main" id="{DA12921A-1916-4596-B0D1-EC0F26A8C808}"/>
              </a:ext>
            </a:extLst>
          </p:cNvPr>
          <p:cNvSpPr txBox="1">
            <a:spLocks/>
          </p:cNvSpPr>
          <p:nvPr/>
        </p:nvSpPr>
        <p:spPr>
          <a:xfrm>
            <a:off x="623316" y="3636944"/>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E.	None of the above</a:t>
            </a:r>
          </a:p>
        </p:txBody>
      </p:sp>
    </p:spTree>
    <p:extLst>
      <p:ext uri="{BB962C8B-B14F-4D97-AF65-F5344CB8AC3E}">
        <p14:creationId xmlns:p14="http://schemas.microsoft.com/office/powerpoint/2010/main" val="421892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3316" y="455829"/>
            <a:ext cx="9144000" cy="997196"/>
          </a:xfrm>
        </p:spPr>
        <p:txBody>
          <a:bodyPr/>
          <a:lstStyle/>
          <a:p>
            <a:r>
              <a:rPr lang="en-US" dirty="0"/>
              <a:t>Which of the following is not required to use Git in VS Code?</a:t>
            </a:r>
          </a:p>
        </p:txBody>
      </p:sp>
      <p:sp>
        <p:nvSpPr>
          <p:cNvPr id="6" name="Title 2">
            <a:extLst>
              <a:ext uri="{FF2B5EF4-FFF2-40B4-BE49-F238E27FC236}">
                <a16:creationId xmlns:a16="http://schemas.microsoft.com/office/drawing/2014/main" id="{DA5A5470-39E9-44C1-8F8B-B150C16ED9CB}"/>
              </a:ext>
            </a:extLst>
          </p:cNvPr>
          <p:cNvSpPr txBox="1">
            <a:spLocks/>
          </p:cNvSpPr>
          <p:nvPr/>
        </p:nvSpPr>
        <p:spPr>
          <a:xfrm>
            <a:off x="623316" y="1852293"/>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highlight>
                  <a:srgbClr val="008080"/>
                </a:highlight>
              </a:rPr>
              <a:t>A.	Python</a:t>
            </a:r>
          </a:p>
        </p:txBody>
      </p:sp>
      <p:sp>
        <p:nvSpPr>
          <p:cNvPr id="7" name="Title 2">
            <a:extLst>
              <a:ext uri="{FF2B5EF4-FFF2-40B4-BE49-F238E27FC236}">
                <a16:creationId xmlns:a16="http://schemas.microsoft.com/office/drawing/2014/main" id="{8D44651B-BC9D-43C2-ADE1-BB5455ED19E1}"/>
              </a:ext>
            </a:extLst>
          </p:cNvPr>
          <p:cNvSpPr txBox="1">
            <a:spLocks/>
          </p:cNvSpPr>
          <p:nvPr/>
        </p:nvSpPr>
        <p:spPr>
          <a:xfrm>
            <a:off x="623316" y="2445460"/>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B.	Git</a:t>
            </a:r>
          </a:p>
        </p:txBody>
      </p:sp>
      <p:sp>
        <p:nvSpPr>
          <p:cNvPr id="8" name="Title 2">
            <a:extLst>
              <a:ext uri="{FF2B5EF4-FFF2-40B4-BE49-F238E27FC236}">
                <a16:creationId xmlns:a16="http://schemas.microsoft.com/office/drawing/2014/main" id="{430EA228-3598-414C-9937-86BA308DC179}"/>
              </a:ext>
            </a:extLst>
          </p:cNvPr>
          <p:cNvSpPr txBox="1">
            <a:spLocks/>
          </p:cNvSpPr>
          <p:nvPr/>
        </p:nvSpPr>
        <p:spPr>
          <a:xfrm>
            <a:off x="623316" y="3041202"/>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C.	VS Code</a:t>
            </a:r>
          </a:p>
        </p:txBody>
      </p:sp>
      <p:sp>
        <p:nvSpPr>
          <p:cNvPr id="10" name="Title 2">
            <a:extLst>
              <a:ext uri="{FF2B5EF4-FFF2-40B4-BE49-F238E27FC236}">
                <a16:creationId xmlns:a16="http://schemas.microsoft.com/office/drawing/2014/main" id="{DA12921A-1916-4596-B0D1-EC0F26A8C808}"/>
              </a:ext>
            </a:extLst>
          </p:cNvPr>
          <p:cNvSpPr txBox="1">
            <a:spLocks/>
          </p:cNvSpPr>
          <p:nvPr/>
        </p:nvSpPr>
        <p:spPr>
          <a:xfrm>
            <a:off x="623316" y="3636944"/>
            <a:ext cx="9144000" cy="3877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sz="2800" dirty="0"/>
              <a:t>E.	None of the above</a:t>
            </a:r>
          </a:p>
        </p:txBody>
      </p:sp>
    </p:spTree>
    <p:extLst>
      <p:ext uri="{BB962C8B-B14F-4D97-AF65-F5344CB8AC3E}">
        <p14:creationId xmlns:p14="http://schemas.microsoft.com/office/powerpoint/2010/main" val="337837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94742" y="1375532"/>
            <a:ext cx="9144000" cy="498598"/>
          </a:xfrm>
        </p:spPr>
        <p:txBody>
          <a:bodyPr/>
          <a:lstStyle/>
          <a:p>
            <a:r>
              <a:rPr lang="en-US" dirty="0"/>
              <a:t>Summary</a:t>
            </a:r>
          </a:p>
        </p:txBody>
      </p:sp>
      <p:sp>
        <p:nvSpPr>
          <p:cNvPr id="4" name="Text Placeholder 3"/>
          <p:cNvSpPr>
            <a:spLocks noGrp="1"/>
          </p:cNvSpPr>
          <p:nvPr>
            <p:ph type="body" sz="quarter" idx="12"/>
          </p:nvPr>
        </p:nvSpPr>
        <p:spPr>
          <a:xfrm>
            <a:off x="594742" y="2107801"/>
            <a:ext cx="9144000" cy="1107996"/>
          </a:xfrm>
        </p:spPr>
        <p:txBody>
          <a:bodyPr/>
          <a:lstStyle/>
          <a:p>
            <a:r>
              <a:rPr lang="en-US" sz="2400" dirty="0"/>
              <a:t>You can perform all Git tasks all within your VS Code without executing a single Git commands by just leveraging the power of VS Code.</a:t>
            </a:r>
          </a:p>
        </p:txBody>
      </p:sp>
    </p:spTree>
    <p:extLst>
      <p:ext uri="{BB962C8B-B14F-4D97-AF65-F5344CB8AC3E}">
        <p14:creationId xmlns:p14="http://schemas.microsoft.com/office/powerpoint/2010/main" val="183818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11EA9D3-472E-B22A-C93B-530511959025}"/>
              </a:ext>
            </a:extLst>
          </p:cNvPr>
          <p:cNvSpPr txBox="1"/>
          <p:nvPr/>
        </p:nvSpPr>
        <p:spPr>
          <a:xfrm>
            <a:off x="530180" y="2875002"/>
            <a:ext cx="5707488"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3600" dirty="0">
                <a:gradFill>
                  <a:gsLst>
                    <a:gs pos="2917">
                      <a:schemeClr val="tx1"/>
                    </a:gs>
                    <a:gs pos="30000">
                      <a:schemeClr val="tx1"/>
                    </a:gs>
                  </a:gsLst>
                  <a:lin ang="5400000" scaled="0"/>
                </a:gradFill>
              </a:rPr>
              <a:t>WELCOME EVERYONE!</a:t>
            </a:r>
          </a:p>
        </p:txBody>
      </p:sp>
    </p:spTree>
    <p:extLst>
      <p:ext uri="{BB962C8B-B14F-4D97-AF65-F5344CB8AC3E}">
        <p14:creationId xmlns:p14="http://schemas.microsoft.com/office/powerpoint/2010/main" val="42146758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735118" y="1250552"/>
            <a:ext cx="9666182" cy="2215991"/>
          </a:xfrm>
        </p:spPr>
        <p:txBody>
          <a:bodyPr/>
          <a:lstStyle/>
          <a:p>
            <a:pPr marL="342900" indent="-342900">
              <a:buFontTx/>
              <a:buChar char="-"/>
            </a:pPr>
            <a:r>
              <a:rPr lang="en-US" sz="2400" dirty="0"/>
              <a:t>VS Code </a:t>
            </a:r>
            <a:r>
              <a:rPr lang="en-US" sz="2400" dirty="0">
                <a:hlinkClick r:id="rId3"/>
              </a:rPr>
              <a:t>official documentation </a:t>
            </a:r>
            <a:r>
              <a:rPr lang="en-US" sz="2400" dirty="0"/>
              <a:t>on source control feature</a:t>
            </a:r>
          </a:p>
          <a:p>
            <a:pPr marL="342900" indent="-342900">
              <a:buFontTx/>
              <a:buChar char="-"/>
            </a:pPr>
            <a:r>
              <a:rPr lang="en-US" sz="2400" dirty="0"/>
              <a:t>A </a:t>
            </a:r>
            <a:r>
              <a:rPr lang="en-US" sz="2400" dirty="0">
                <a:hlinkClick r:id="rId4"/>
              </a:rPr>
              <a:t>quick start </a:t>
            </a:r>
            <a:r>
              <a:rPr lang="en-US" sz="2400" dirty="0"/>
              <a:t>created for everyone</a:t>
            </a:r>
          </a:p>
          <a:p>
            <a:pPr marL="342900" indent="-342900">
              <a:buFontTx/>
              <a:buChar char="-"/>
            </a:pPr>
            <a:r>
              <a:rPr lang="en-US" sz="2400" dirty="0"/>
              <a:t>VS Code Source Control </a:t>
            </a:r>
            <a:r>
              <a:rPr lang="en-US" sz="2400" dirty="0">
                <a:hlinkClick r:id="rId5"/>
              </a:rPr>
              <a:t>Basics Video</a:t>
            </a:r>
            <a:endParaRPr lang="en-US" sz="2400" dirty="0"/>
          </a:p>
          <a:p>
            <a:pPr marL="342900" indent="-342900">
              <a:buFontTx/>
              <a:buChar char="-"/>
            </a:pPr>
            <a:r>
              <a:rPr lang="en-US" sz="2400" dirty="0">
                <a:hlinkClick r:id="rId6"/>
              </a:rPr>
              <a:t>Git</a:t>
            </a:r>
            <a:endParaRPr lang="en-US" sz="2400" dirty="0"/>
          </a:p>
          <a:p>
            <a:pPr marL="342900" indent="-342900">
              <a:buFontTx/>
              <a:buChar char="-"/>
            </a:pPr>
            <a:r>
              <a:rPr lang="en-US" sz="2400" dirty="0">
                <a:hlinkClick r:id="rId7"/>
              </a:rPr>
              <a:t>GitHub</a:t>
            </a:r>
            <a:endParaRPr lang="en-US" sz="2400" dirty="0"/>
          </a:p>
          <a:p>
            <a:endParaRPr lang="en-US" sz="2400" dirty="0"/>
          </a:p>
        </p:txBody>
      </p:sp>
      <p:sp>
        <p:nvSpPr>
          <p:cNvPr id="5" name="Title 2">
            <a:extLst>
              <a:ext uri="{FF2B5EF4-FFF2-40B4-BE49-F238E27FC236}">
                <a16:creationId xmlns:a16="http://schemas.microsoft.com/office/drawing/2014/main" id="{5F825E6D-784B-42A5-AECF-FE64371EC8EE}"/>
              </a:ext>
            </a:extLst>
          </p:cNvPr>
          <p:cNvSpPr txBox="1">
            <a:spLocks/>
          </p:cNvSpPr>
          <p:nvPr/>
        </p:nvSpPr>
        <p:spPr>
          <a:xfrm>
            <a:off x="735118" y="448509"/>
            <a:ext cx="9144000"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1A1A1A"/>
                </a:solidFill>
                <a:effectLst/>
                <a:latin typeface="+mj-lt"/>
                <a:ea typeface="+mn-ea"/>
                <a:cs typeface="Segoe UI" pitchFamily="34" charset="0"/>
              </a:defRPr>
            </a:lvl1pPr>
          </a:lstStyle>
          <a:p>
            <a:r>
              <a:rPr lang="en-US"/>
              <a:t>Next Steps</a:t>
            </a:r>
          </a:p>
        </p:txBody>
      </p:sp>
    </p:spTree>
    <p:extLst>
      <p:ext uri="{BB962C8B-B14F-4D97-AF65-F5344CB8AC3E}">
        <p14:creationId xmlns:p14="http://schemas.microsoft.com/office/powerpoint/2010/main" val="28412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7651" y="337191"/>
            <a:ext cx="9144000" cy="498598"/>
          </a:xfrm>
        </p:spPr>
        <p:txBody>
          <a:bodyPr/>
          <a:lstStyle/>
          <a:p>
            <a:r>
              <a:rPr lang="en-US" dirty="0"/>
              <a:t>Shout Out!</a:t>
            </a:r>
          </a:p>
        </p:txBody>
      </p:sp>
      <p:sp>
        <p:nvSpPr>
          <p:cNvPr id="4" name="Text Placeholder 3"/>
          <p:cNvSpPr>
            <a:spLocks noGrp="1"/>
          </p:cNvSpPr>
          <p:nvPr>
            <p:ph type="body" sz="quarter" idx="12"/>
          </p:nvPr>
        </p:nvSpPr>
        <p:spPr>
          <a:xfrm>
            <a:off x="687177" y="957166"/>
            <a:ext cx="9144000" cy="861774"/>
          </a:xfrm>
        </p:spPr>
        <p:txBody>
          <a:bodyPr/>
          <a:lstStyle/>
          <a:p>
            <a:r>
              <a:rPr lang="en-US" sz="2800" dirty="0"/>
              <a:t>Share on social media with hash tags #MSFTAmbassadors, &lt;any other hashtag&gt; and tag @microsoftlearn </a:t>
            </a:r>
          </a:p>
        </p:txBody>
      </p:sp>
      <p:sp>
        <p:nvSpPr>
          <p:cNvPr id="5" name="Rectangle 4">
            <a:extLst>
              <a:ext uri="{FF2B5EF4-FFF2-40B4-BE49-F238E27FC236}">
                <a16:creationId xmlns:a16="http://schemas.microsoft.com/office/drawing/2014/main" id="{789FABC6-38BE-4A99-9B28-012E0F1EE190}"/>
              </a:ext>
            </a:extLst>
          </p:cNvPr>
          <p:cNvSpPr/>
          <p:nvPr/>
        </p:nvSpPr>
        <p:spPr bwMode="auto">
          <a:xfrm>
            <a:off x="1753265" y="2241012"/>
            <a:ext cx="5715000" cy="3131088"/>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10">
            <a:extLst>
              <a:ext uri="{FF2B5EF4-FFF2-40B4-BE49-F238E27FC236}">
                <a16:creationId xmlns:a16="http://schemas.microsoft.com/office/drawing/2014/main" id="{144321D6-1138-4C1C-8C38-D9ED232B5188}"/>
              </a:ext>
            </a:extLst>
          </p:cNvPr>
          <p:cNvSpPr txBox="1"/>
          <p:nvPr/>
        </p:nvSpPr>
        <p:spPr>
          <a:xfrm>
            <a:off x="2054436" y="2664914"/>
            <a:ext cx="5211763" cy="2383336"/>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buSzPct val="90000"/>
            </a:pPr>
            <a:r>
              <a:rPr lang="en-US" sz="2400" dirty="0"/>
              <a:t>Please tell us how you liked this workshop by filling out this survey:</a:t>
            </a:r>
            <a:br>
              <a:rPr lang="en-US" sz="2800" dirty="0"/>
            </a:br>
            <a:endParaRPr lang="en-US" sz="2800" dirty="0"/>
          </a:p>
          <a:p>
            <a:pPr defTabSz="932742">
              <a:spcAft>
                <a:spcPts val="600"/>
              </a:spcAft>
              <a:buSzPct val="90000"/>
            </a:pPr>
            <a:r>
              <a:rPr lang="en-US" sz="2800" dirty="0">
                <a:hlinkClick r:id="rId3"/>
              </a:rPr>
              <a:t>https://aka.ms/workshopomatic-feedback</a:t>
            </a:r>
            <a:endParaRPr lang="en-US" sz="2800" dirty="0"/>
          </a:p>
          <a:p>
            <a:pPr defTabSz="932742">
              <a:spcAft>
                <a:spcPts val="600"/>
              </a:spcAft>
              <a:buSzPct val="90000"/>
            </a:pPr>
            <a:endParaRPr lang="en-US" sz="2800" dirty="0"/>
          </a:p>
        </p:txBody>
      </p:sp>
    </p:spTree>
    <p:extLst>
      <p:ext uri="{BB962C8B-B14F-4D97-AF65-F5344CB8AC3E}">
        <p14:creationId xmlns:p14="http://schemas.microsoft.com/office/powerpoint/2010/main" val="64209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2321004"/>
            <a:ext cx="5623415" cy="1107996"/>
          </a:xfrm>
        </p:spPr>
        <p:txBody>
          <a:bodyPr/>
          <a:lstStyle/>
          <a:p>
            <a:r>
              <a:rPr lang="en-US" b="0" i="0" dirty="0">
                <a:solidFill>
                  <a:srgbClr val="242424"/>
                </a:solidFill>
                <a:effectLst/>
                <a:latin typeface="Segoe UI" panose="020B0502040204020203" pitchFamily="34" charset="0"/>
              </a:rPr>
              <a:t>Leveraging VS Code Source Control for GIT and GitHub</a:t>
            </a:r>
            <a:endParaRPr lang="en-US" dirty="0"/>
          </a:p>
        </p:txBody>
      </p:sp>
      <p:sp>
        <p:nvSpPr>
          <p:cNvPr id="5" name="Text Placeholder 4"/>
          <p:cNvSpPr>
            <a:spLocks noGrp="1"/>
          </p:cNvSpPr>
          <p:nvPr>
            <p:ph type="body" sz="quarter" idx="12"/>
          </p:nvPr>
        </p:nvSpPr>
        <p:spPr/>
        <p:txBody>
          <a:bodyPr/>
          <a:lstStyle/>
          <a:p>
            <a:r>
              <a:rPr lang="en-US" dirty="0"/>
              <a:t>Speaker’s Name</a:t>
            </a:r>
          </a:p>
        </p:txBody>
      </p:sp>
    </p:spTree>
    <p:extLst>
      <p:ext uri="{BB962C8B-B14F-4D97-AF65-F5344CB8AC3E}">
        <p14:creationId xmlns:p14="http://schemas.microsoft.com/office/powerpoint/2010/main" val="242681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1938271"/>
            <a:ext cx="11018520" cy="553998"/>
          </a:xfrm>
        </p:spPr>
        <p:txBody>
          <a:bodyPr/>
          <a:lstStyle/>
          <a:p>
            <a:r>
              <a:rPr lang="en-US" dirty="0"/>
              <a:t>Who is this workshop for?</a:t>
            </a:r>
          </a:p>
        </p:txBody>
      </p:sp>
      <p:sp>
        <p:nvSpPr>
          <p:cNvPr id="6" name="Text Placeholder 5"/>
          <p:cNvSpPr>
            <a:spLocks noGrp="1"/>
          </p:cNvSpPr>
          <p:nvPr>
            <p:ph type="body" sz="quarter" idx="10"/>
          </p:nvPr>
        </p:nvSpPr>
        <p:spPr>
          <a:xfrm>
            <a:off x="584867" y="2915441"/>
            <a:ext cx="11018520" cy="430887"/>
          </a:xfrm>
        </p:spPr>
        <p:txBody>
          <a:bodyPr/>
          <a:lstStyle/>
          <a:p>
            <a:r>
              <a:rPr lang="en-US" dirty="0"/>
              <a:t>Everyone!</a:t>
            </a:r>
          </a:p>
        </p:txBody>
      </p:sp>
    </p:spTree>
    <p:extLst>
      <p:ext uri="{BB962C8B-B14F-4D97-AF65-F5344CB8AC3E}">
        <p14:creationId xmlns:p14="http://schemas.microsoft.com/office/powerpoint/2010/main" val="175221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1938271"/>
            <a:ext cx="11018520" cy="553998"/>
          </a:xfrm>
        </p:spPr>
        <p:txBody>
          <a:bodyPr/>
          <a:lstStyle/>
          <a:p>
            <a:r>
              <a:rPr lang="en-US" dirty="0"/>
              <a:t>Prerequisites</a:t>
            </a:r>
          </a:p>
        </p:txBody>
      </p:sp>
      <p:sp>
        <p:nvSpPr>
          <p:cNvPr id="6" name="Text Placeholder 5"/>
          <p:cNvSpPr>
            <a:spLocks noGrp="1"/>
          </p:cNvSpPr>
          <p:nvPr>
            <p:ph type="body" sz="quarter" idx="10"/>
          </p:nvPr>
        </p:nvSpPr>
        <p:spPr>
          <a:xfrm>
            <a:off x="584867" y="2915441"/>
            <a:ext cx="11018520" cy="1465016"/>
          </a:xfrm>
        </p:spPr>
        <p:txBody>
          <a:bodyPr/>
          <a:lstStyle/>
          <a:p>
            <a:pPr marL="457200" indent="-457200">
              <a:buFontTx/>
              <a:buChar char="-"/>
            </a:pPr>
            <a:r>
              <a:rPr lang="en-US" dirty="0"/>
              <a:t>Installed Git </a:t>
            </a:r>
          </a:p>
          <a:p>
            <a:pPr marL="457200" indent="-457200">
              <a:buFontTx/>
              <a:buChar char="-"/>
            </a:pPr>
            <a:r>
              <a:rPr lang="en-US" dirty="0"/>
              <a:t>Installed </a:t>
            </a:r>
            <a:r>
              <a:rPr lang="en-US" b="1" dirty="0">
                <a:hlinkClick r:id="rId3"/>
              </a:rPr>
              <a:t>Visual Studio Code </a:t>
            </a:r>
            <a:endParaRPr lang="en-US" b="1" dirty="0"/>
          </a:p>
          <a:p>
            <a:pPr marL="457200" indent="-457200">
              <a:buFontTx/>
              <a:buChar char="-"/>
            </a:pPr>
            <a:r>
              <a:rPr lang="en-US" dirty="0"/>
              <a:t>Have an active GitHub account</a:t>
            </a:r>
          </a:p>
        </p:txBody>
      </p:sp>
    </p:spTree>
    <p:extLst>
      <p:ext uri="{BB962C8B-B14F-4D97-AF65-F5344CB8AC3E}">
        <p14:creationId xmlns:p14="http://schemas.microsoft.com/office/powerpoint/2010/main" val="262424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097280"/>
          </a:xfrm>
        </p:spPr>
        <p:txBody>
          <a:bodyPr anchor="t"/>
          <a:lstStyle>
            <a:lvl1pPr>
              <a:defRPr>
                <a:solidFill>
                  <a:schemeClr val="tx1"/>
                </a:solidFill>
              </a:defRPr>
            </a:lvl1pPr>
          </a:lstStyle>
          <a:p>
            <a:r>
              <a:rPr lang="en-US" dirty="0"/>
              <a:t>Learning objectives</a:t>
            </a:r>
          </a:p>
        </p:txBody>
      </p:sp>
      <p:sp>
        <p:nvSpPr>
          <p:cNvPr id="3" name="Subtitle"/>
          <p:cNvSpPr>
            <a:spLocks noGrp="1"/>
          </p:cNvSpPr>
          <p:nvPr>
            <p:ph type="body" sz="quarter" idx="11"/>
          </p:nvPr>
        </p:nvSpPr>
        <p:spPr>
          <a:xfrm>
            <a:off x="4356100" y="2309812"/>
            <a:ext cx="7253288" cy="3016210"/>
          </a:xfrm>
        </p:spPr>
        <p:txBody>
          <a:bodyPr anchor="t"/>
          <a:lstStyle>
            <a:lvl1pPr marL="231775" indent="-231775">
              <a:spcAft>
                <a:spcPts val="600"/>
              </a:spcAft>
              <a:buFont typeface="Wingdings" panose="05000000000000000000" pitchFamily="2" charset="2"/>
              <a:buChar char=""/>
              <a:defRPr/>
            </a:lvl1pPr>
          </a:lstStyle>
          <a:p>
            <a:pPr lvl="1"/>
            <a:r>
              <a:rPr lang="en-US" sz="2800" dirty="0"/>
              <a:t>Understands VS Code Interface</a:t>
            </a:r>
          </a:p>
          <a:p>
            <a:pPr lvl="1"/>
            <a:r>
              <a:rPr lang="en-US" sz="2800" dirty="0"/>
              <a:t>Perform basic Git tasks</a:t>
            </a:r>
          </a:p>
          <a:p>
            <a:pPr lvl="2"/>
            <a:r>
              <a:rPr lang="en-US" sz="2800" dirty="0"/>
              <a:t>Initialize</a:t>
            </a:r>
          </a:p>
          <a:p>
            <a:pPr lvl="2"/>
            <a:r>
              <a:rPr lang="en-US" sz="2800" dirty="0"/>
              <a:t>branch actions</a:t>
            </a:r>
          </a:p>
          <a:p>
            <a:pPr lvl="2"/>
            <a:r>
              <a:rPr lang="en-US" sz="2800" dirty="0"/>
              <a:t>Stages</a:t>
            </a:r>
          </a:p>
          <a:p>
            <a:pPr lvl="2"/>
            <a:r>
              <a:rPr lang="en-US" sz="2800" dirty="0"/>
              <a:t>remote</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1" y="2321004"/>
            <a:ext cx="5623415" cy="1107996"/>
          </a:xfrm>
        </p:spPr>
        <p:txBody>
          <a:bodyPr/>
          <a:lstStyle/>
          <a:p>
            <a:r>
              <a:rPr lang="en-US" b="0" i="0" dirty="0">
                <a:solidFill>
                  <a:srgbClr val="242424"/>
                </a:solidFill>
                <a:effectLst/>
                <a:latin typeface="Segoe UI" panose="020B0502040204020203" pitchFamily="34" charset="0"/>
              </a:rPr>
              <a:t>Leveraging VS Code Source Control for GIT and GitHub</a:t>
            </a:r>
            <a:endParaRPr lang="en-US" dirty="0"/>
          </a:p>
        </p:txBody>
      </p:sp>
    </p:spTree>
    <p:extLst>
      <p:ext uri="{BB962C8B-B14F-4D97-AF65-F5344CB8AC3E}">
        <p14:creationId xmlns:p14="http://schemas.microsoft.com/office/powerpoint/2010/main" val="37333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767045" y="2170091"/>
            <a:ext cx="10154240" cy="1107996"/>
          </a:xfrm>
        </p:spPr>
        <p:txBody>
          <a:bodyPr/>
          <a:lstStyle/>
          <a:p>
            <a:r>
              <a:rPr lang="en-US" b="1" i="0" dirty="0">
                <a:solidFill>
                  <a:schemeClr val="tx1">
                    <a:lumMod val="85000"/>
                    <a:lumOff val="15000"/>
                  </a:schemeClr>
                </a:solidFill>
                <a:effectLst/>
                <a:latin typeface="Open Sans" panose="020B0606030504020204" pitchFamily="34" charset="0"/>
              </a:rPr>
              <a:t>Congratulations to those who hates </a:t>
            </a:r>
            <a:r>
              <a:rPr lang="en-US" b="1" i="0" dirty="0" err="1">
                <a:solidFill>
                  <a:schemeClr val="tx1">
                    <a:lumMod val="85000"/>
                    <a:lumOff val="15000"/>
                  </a:schemeClr>
                </a:solidFill>
                <a:effectLst/>
                <a:latin typeface="Open Sans" panose="020B0606030504020204" pitchFamily="34" charset="0"/>
              </a:rPr>
              <a:t>memorising</a:t>
            </a:r>
            <a:r>
              <a:rPr lang="en-US" b="1" i="0" dirty="0">
                <a:solidFill>
                  <a:schemeClr val="tx1">
                    <a:lumMod val="85000"/>
                    <a:lumOff val="15000"/>
                  </a:schemeClr>
                </a:solidFill>
                <a:effectLst/>
                <a:latin typeface="Open Sans" panose="020B0606030504020204" pitchFamily="34" charset="0"/>
              </a:rPr>
              <a:t> commands ):</a:t>
            </a:r>
            <a:endParaRPr lang="en-US" dirty="0">
              <a:solidFill>
                <a:schemeClr val="tx1">
                  <a:lumMod val="85000"/>
                  <a:lumOff val="15000"/>
                </a:schemeClr>
              </a:solidFill>
            </a:endParaRPr>
          </a:p>
        </p:txBody>
      </p:sp>
    </p:spTree>
    <p:extLst>
      <p:ext uri="{BB962C8B-B14F-4D97-AF65-F5344CB8AC3E}">
        <p14:creationId xmlns:p14="http://schemas.microsoft.com/office/powerpoint/2010/main" val="352239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2.xml><?xml version="1.0" encoding="utf-8"?>
<a:theme xmlns:a="http://schemas.openxmlformats.org/drawingml/2006/main" name="SOFT BLACK TEMPLATE">
  <a:themeElements>
    <a:clrScheme name="Student Ambassador_2021">
      <a:dk1>
        <a:srgbClr val="000000"/>
      </a:dk1>
      <a:lt1>
        <a:srgbClr val="FFFFFF"/>
      </a:lt1>
      <a:dk2>
        <a:srgbClr val="2F2F2F"/>
      </a:dk2>
      <a:lt2>
        <a:srgbClr val="E6E6E6"/>
      </a:lt2>
      <a:accent1>
        <a:srgbClr val="0078D4"/>
      </a:accent1>
      <a:accent2>
        <a:srgbClr val="5C2D91"/>
      </a:accent2>
      <a:accent3>
        <a:srgbClr val="50E6FF"/>
      </a:accent3>
      <a:accent4>
        <a:srgbClr val="D59DFF"/>
      </a:accent4>
      <a:accent5>
        <a:srgbClr val="2F2F2F"/>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5909D274-6178-43D8-BFA6-D91DA2D00060}"/>
    </a:ext>
  </a:extLst>
</a:theme>
</file>

<file path=ppt/theme/theme3.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d3b3f7c-4b71-40c9-8fff-4f7fb96ddea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6B78FCE4F94D941B32D6B6061C29C09" ma:contentTypeVersion="12" ma:contentTypeDescription="Create a new document." ma:contentTypeScope="" ma:versionID="31624e6d8e043a6a1f4b09adabada31e">
  <xsd:schema xmlns:xsd="http://www.w3.org/2001/XMLSchema" xmlns:xs="http://www.w3.org/2001/XMLSchema" xmlns:p="http://schemas.microsoft.com/office/2006/metadata/properties" xmlns:ns2="976fdccd-ca8b-4477-a16f-3129ac8e5ee5" xmlns:ns3="6d3b3f7c-4b71-40c9-8fff-4f7fb96ddea0" targetNamespace="http://schemas.microsoft.com/office/2006/metadata/properties" ma:root="true" ma:fieldsID="66ee5bbb11c78621360800e3e78489b1" ns2:_="" ns3:_="">
    <xsd:import namespace="976fdccd-ca8b-4477-a16f-3129ac8e5ee5"/>
    <xsd:import namespace="6d3b3f7c-4b71-40c9-8fff-4f7fb96ddea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6fdccd-ca8b-4477-a16f-3129ac8e5ee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d3b3f7c-4b71-40c9-8fff-4f7fb96ddea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purl.org/dc/elements/1.1/"/>
    <ds:schemaRef ds:uri="976fdccd-ca8b-4477-a16f-3129ac8e5ee5"/>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purl.org/dc/dcmitype/"/>
    <ds:schemaRef ds:uri="http://schemas.microsoft.com/office/2006/metadata/properties"/>
    <ds:schemaRef ds:uri="6d3b3f7c-4b71-40c9-8fff-4f7fb96ddea0"/>
  </ds:schemaRefs>
</ds:datastoreItem>
</file>

<file path=customXml/itemProps3.xml><?xml version="1.0" encoding="utf-8"?>
<ds:datastoreItem xmlns:ds="http://schemas.openxmlformats.org/officeDocument/2006/customXml" ds:itemID="{CE5F0CDA-BD34-485A-92BD-16A779012A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76fdccd-ca8b-4477-a16f-3129ac8e5ee5"/>
    <ds:schemaRef ds:uri="6d3b3f7c-4b71-40c9-8fff-4f7fb96ddea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WHITE TEMPLATE</Template>
  <TotalTime>1163</TotalTime>
  <Words>2282</Words>
  <Application>Microsoft Office PowerPoint</Application>
  <PresentationFormat>Widescreen</PresentationFormat>
  <Paragraphs>217</Paragraphs>
  <Slides>32</Slides>
  <Notes>31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32</vt:i4>
      </vt:variant>
    </vt:vector>
  </HeadingPairs>
  <TitlesOfParts>
    <vt:vector size="45" baseType="lpstr">
      <vt:lpstr>Arial</vt:lpstr>
      <vt:lpstr>Calibri</vt:lpstr>
      <vt:lpstr>Consolas</vt:lpstr>
      <vt:lpstr>Open Sans</vt:lpstr>
      <vt:lpstr>Roboto</vt:lpstr>
      <vt:lpstr>Segoe UI</vt:lpstr>
      <vt:lpstr>Segoe UI Light</vt:lpstr>
      <vt:lpstr>Segoe UI Semibold</vt:lpstr>
      <vt:lpstr>Segoe UI Semilight</vt:lpstr>
      <vt:lpstr>Wingdings</vt:lpstr>
      <vt:lpstr>WHITE TEMPLATE</vt:lpstr>
      <vt:lpstr>SOFT BLACK TEMPLATE</vt:lpstr>
      <vt:lpstr>Microsoft_Learn_White_Template</vt:lpstr>
      <vt:lpstr>PowerPoint Presentation</vt:lpstr>
      <vt:lpstr>Getting started with React</vt:lpstr>
      <vt:lpstr>PowerPoint Presentation</vt:lpstr>
      <vt:lpstr>Leveraging VS Code Source Control for GIT and GitHub</vt:lpstr>
      <vt:lpstr>Who is this workshop for?</vt:lpstr>
      <vt:lpstr>Prerequisites</vt:lpstr>
      <vt:lpstr>Learning objectives</vt:lpstr>
      <vt:lpstr>Leveraging VS Code Source Control for GIT and GitHub</vt:lpstr>
      <vt:lpstr>Congratulations to those who hates memorising commands ):</vt:lpstr>
      <vt:lpstr>What is VS Code?</vt:lpstr>
      <vt:lpstr>Overview</vt:lpstr>
      <vt:lpstr>Exercise</vt:lpstr>
      <vt:lpstr>Solution</vt:lpstr>
      <vt:lpstr>Branch</vt:lpstr>
      <vt:lpstr>Branch Actions</vt:lpstr>
      <vt:lpstr>Stages</vt:lpstr>
      <vt:lpstr>Stages</vt:lpstr>
      <vt:lpstr>Stages</vt:lpstr>
      <vt:lpstr>Stages</vt:lpstr>
      <vt:lpstr>Stages</vt:lpstr>
      <vt:lpstr>Demo</vt:lpstr>
      <vt:lpstr>Knowledge Checks</vt:lpstr>
      <vt:lpstr>What is the correct command to open the command palette?</vt:lpstr>
      <vt:lpstr>What is the correct command to open the command palette?</vt:lpstr>
      <vt:lpstr>Which of the following action of git requires a message?</vt:lpstr>
      <vt:lpstr>Which of the following action of git requires a message?</vt:lpstr>
      <vt:lpstr>Which of the following is not required to use Git in VS Code?</vt:lpstr>
      <vt:lpstr>Which of the following is not required to use Git in VS Code?</vt:lpstr>
      <vt:lpstr>Summary</vt:lpstr>
      <vt:lpstr>PowerPoint Presentation</vt:lpstr>
      <vt:lpstr>Shout Out!</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MSP Program</dc:subject>
  <dc:creator>"Heidi Laverty" &lt;heidi@mindseyepdx.com&gt;</dc:creator>
  <cp:keywords/>
  <dc:description/>
  <cp:lastModifiedBy>Mudasiru Rasheed</cp:lastModifiedBy>
  <cp:revision>74</cp:revision>
  <dcterms:created xsi:type="dcterms:W3CDTF">2019-03-28T18:40:02Z</dcterms:created>
  <dcterms:modified xsi:type="dcterms:W3CDTF">2022-08-07T18:51:00Z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0x010100F6B78FCE4F94D941B32D6B6061C29C09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